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8" r:id="rId3"/>
    <p:sldId id="259" r:id="rId4"/>
    <p:sldId id="267" r:id="rId5"/>
    <p:sldId id="271" r:id="rId6"/>
    <p:sldId id="279" r:id="rId7"/>
    <p:sldId id="280" r:id="rId8"/>
    <p:sldId id="281" r:id="rId9"/>
    <p:sldId id="272" r:id="rId10"/>
    <p:sldId id="268" r:id="rId11"/>
    <p:sldId id="273" r:id="rId12"/>
    <p:sldId id="277" r:id="rId13"/>
    <p:sldId id="263" r:id="rId14"/>
    <p:sldId id="269" r:id="rId15"/>
    <p:sldId id="274" r:id="rId16"/>
    <p:sldId id="276" r:id="rId17"/>
    <p:sldId id="278" r:id="rId18"/>
    <p:sldId id="262"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54" autoAdjust="0"/>
  </p:normalViewPr>
  <p:slideViewPr>
    <p:cSldViewPr>
      <p:cViewPr>
        <p:scale>
          <a:sx n="80" d="100"/>
          <a:sy n="80" d="100"/>
        </p:scale>
        <p:origin x="-786" y="-51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7B1D4-DD13-4C4D-AB45-3199B66BB49C}" type="datetimeFigureOut">
              <a:rPr lang="en-US" smtClean="0"/>
              <a:pPr/>
              <a:t>12/2/2009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D782E-B741-48DC-BE9C-7FF06B6757C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contain multiple feeds from multiple sources. Allows for constant</a:t>
            </a:r>
            <a:r>
              <a:rPr lang="en-US" baseline="0" dirty="0" smtClean="0"/>
              <a:t> expansion and growth. </a:t>
            </a:r>
            <a:endParaRPr lang="en-US" dirty="0"/>
          </a:p>
        </p:txBody>
      </p:sp>
      <p:sp>
        <p:nvSpPr>
          <p:cNvPr id="4" name="Slide Number Placeholder 3"/>
          <p:cNvSpPr>
            <a:spLocks noGrp="1"/>
          </p:cNvSpPr>
          <p:nvPr>
            <p:ph type="sldNum" sz="quarter" idx="10"/>
          </p:nvPr>
        </p:nvSpPr>
        <p:spPr/>
        <p:txBody>
          <a:bodyPr/>
          <a:lstStyle/>
          <a:p>
            <a:fld id="{357D782E-B741-48DC-BE9C-7FF06B6757CF}"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4563EA6-6200-4EA8-8D5E-E1A3160D6BC2}" type="datetimeFigureOut">
              <a:rPr lang="en-US" smtClean="0"/>
              <a:pPr/>
              <a:t>12/2/2009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470D19B-1497-4BC1-8C9B-AFF1B39BAE60}" type="slidenum">
              <a:rPr lang="en-US" smtClean="0"/>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563EA6-6200-4EA8-8D5E-E1A3160D6BC2}" type="datetimeFigureOut">
              <a:rPr lang="en-US" smtClean="0"/>
              <a:pPr/>
              <a:t>12/2/2009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470D19B-1497-4BC1-8C9B-AFF1B39BAE60}" type="slidenum">
              <a:rPr lang="en-US" smtClean="0"/>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563EA6-6200-4EA8-8D5E-E1A3160D6BC2}" type="datetimeFigureOut">
              <a:rPr lang="en-US" smtClean="0"/>
              <a:pPr/>
              <a:t>12/2/2009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470D19B-1497-4BC1-8C9B-AFF1B39BAE60}" type="slidenum">
              <a:rPr lang="en-US" smtClean="0"/>
              <a:pPr/>
              <a:t>‹#›</a:t>
            </a:fld>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563EA6-6200-4EA8-8D5E-E1A3160D6BC2}" type="datetimeFigureOut">
              <a:rPr lang="en-US" smtClean="0"/>
              <a:pPr/>
              <a:t>12/2/2009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470D19B-1497-4BC1-8C9B-AFF1B39BAE60}"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4563EA6-6200-4EA8-8D5E-E1A3160D6BC2}" type="datetimeFigureOut">
              <a:rPr lang="en-US" smtClean="0"/>
              <a:pPr/>
              <a:t>12/2/2009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470D19B-1497-4BC1-8C9B-AFF1B39BAE60}"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563EA6-6200-4EA8-8D5E-E1A3160D6BC2}" type="datetimeFigureOut">
              <a:rPr lang="en-US" smtClean="0"/>
              <a:pPr/>
              <a:t>12/2/2009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470D19B-1497-4BC1-8C9B-AFF1B39BAE60}"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4563EA6-6200-4EA8-8D5E-E1A3160D6BC2}" type="datetimeFigureOut">
              <a:rPr lang="en-US" smtClean="0"/>
              <a:pPr/>
              <a:t>12/2/2009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470D19B-1497-4BC1-8C9B-AFF1B39BAE6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4563EA6-6200-4EA8-8D5E-E1A3160D6BC2}" type="datetimeFigureOut">
              <a:rPr lang="en-US" smtClean="0"/>
              <a:pPr/>
              <a:t>12/2/2009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470D19B-1497-4BC1-8C9B-AFF1B39BAE60}"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4563EA6-6200-4EA8-8D5E-E1A3160D6BC2}" type="datetimeFigureOut">
              <a:rPr lang="en-US" smtClean="0"/>
              <a:pPr/>
              <a:t>12/2/2009</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470D19B-1497-4BC1-8C9B-AFF1B39BAE60}" type="slidenum">
              <a:rPr lang="en-US" smtClean="0"/>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4563EA6-6200-4EA8-8D5E-E1A3160D6BC2}" type="datetimeFigureOut">
              <a:rPr lang="en-US" smtClean="0"/>
              <a:pPr/>
              <a:t>12/2/2009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470D19B-1497-4BC1-8C9B-AFF1B39BAE6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4563EA6-6200-4EA8-8D5E-E1A3160D6BC2}" type="datetimeFigureOut">
              <a:rPr lang="en-US" smtClean="0"/>
              <a:pPr/>
              <a:t>12/2/2009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470D19B-1497-4BC1-8C9B-AFF1B39BAE60}"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4563EA6-6200-4EA8-8D5E-E1A3160D6BC2}" type="datetimeFigureOut">
              <a:rPr lang="en-US" smtClean="0"/>
              <a:pPr/>
              <a:t>12/2/2009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470D19B-1497-4BC1-8C9B-AFF1B39BAE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thruBlk="1"/>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hyperlink" Target="http://www.oracle.com/index.html" TargetMode="Externa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effectLst>
                  <a:outerShdw blurRad="38100" dist="38100" dir="2700000" algn="tl">
                    <a:srgbClr val="000000">
                      <a:alpha val="43137"/>
                    </a:srgbClr>
                  </a:outerShdw>
                </a:effectLst>
              </a:rPr>
              <a:t>CRM LOGISTICS &amp; COMPLIANCE MANAGEMENT</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effectLst>
                  <a:outerShdw blurRad="38100" dist="38100" dir="2700000" algn="tl">
                    <a:srgbClr val="000000">
                      <a:alpha val="43137"/>
                    </a:srgbClr>
                  </a:outerShdw>
                </a:effectLst>
              </a:rPr>
              <a:t>SPE CONSULTING</a:t>
            </a:r>
            <a:endParaRPr lang="en-US" dirty="0">
              <a:effectLst>
                <a:outerShdw blurRad="38100" dist="38100" dir="2700000" algn="tl">
                  <a:srgbClr val="000000">
                    <a:alpha val="43137"/>
                  </a:srgbClr>
                </a:outerShdw>
              </a:effectLst>
            </a:endParaRPr>
          </a:p>
        </p:txBody>
      </p:sp>
      <p:pic>
        <p:nvPicPr>
          <p:cNvPr id="62465" name="Picture 1"/>
          <p:cNvPicPr>
            <a:picLocks noChangeAspect="1" noChangeArrowheads="1"/>
          </p:cNvPicPr>
          <p:nvPr/>
        </p:nvPicPr>
        <p:blipFill>
          <a:blip r:embed="rId2" cstate="print"/>
          <a:srcRect/>
          <a:stretch>
            <a:fillRect/>
          </a:stretch>
        </p:blipFill>
        <p:spPr bwMode="auto">
          <a:xfrm>
            <a:off x="4876800" y="3505200"/>
            <a:ext cx="571500" cy="5905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525963"/>
          </a:xfrm>
        </p:spPr>
        <p:txBody>
          <a:bodyPr>
            <a:noAutofit/>
          </a:bodyPr>
          <a:lstStyle/>
          <a:p>
            <a:pPr>
              <a:buBlip>
                <a:blip r:embed="rId2"/>
              </a:buBlip>
            </a:pPr>
            <a:r>
              <a:rPr lang="en-US" sz="2400" dirty="0" smtClean="0"/>
              <a:t>Billing and order management</a:t>
            </a:r>
          </a:p>
          <a:p>
            <a:pPr>
              <a:buBlip>
                <a:blip r:embed="rId2"/>
              </a:buBlip>
            </a:pPr>
            <a:endParaRPr lang="en-US" sz="2400" dirty="0" smtClean="0"/>
          </a:p>
          <a:p>
            <a:pPr>
              <a:buBlip>
                <a:blip r:embed="rId2"/>
              </a:buBlip>
            </a:pPr>
            <a:r>
              <a:rPr lang="en-US" sz="2400" dirty="0" smtClean="0"/>
              <a:t>Integration with wireless reporting tools</a:t>
            </a:r>
          </a:p>
          <a:p>
            <a:pPr>
              <a:buBlip>
                <a:blip r:embed="rId2"/>
              </a:buBlip>
            </a:pPr>
            <a:endParaRPr lang="en-US" sz="2400" dirty="0" smtClean="0"/>
          </a:p>
          <a:p>
            <a:pPr>
              <a:buBlip>
                <a:blip r:embed="rId2"/>
              </a:buBlip>
            </a:pPr>
            <a:r>
              <a:rPr lang="en-US" sz="2400" dirty="0" smtClean="0"/>
              <a:t>Product tracking</a:t>
            </a:r>
          </a:p>
          <a:p>
            <a:pPr>
              <a:buNone/>
            </a:pPr>
            <a:endParaRPr lang="en-US" sz="2400" dirty="0" smtClean="0"/>
          </a:p>
          <a:p>
            <a:pPr>
              <a:buBlip>
                <a:blip r:embed="rId2"/>
              </a:buBlip>
            </a:pPr>
            <a:r>
              <a:rPr lang="en-US" sz="2400" dirty="0" smtClean="0"/>
              <a:t>Streamline communication</a:t>
            </a:r>
          </a:p>
          <a:p>
            <a:pPr>
              <a:buBlip>
                <a:blip r:embed="rId2"/>
              </a:buBlip>
            </a:pPr>
            <a:endParaRPr lang="en-US" sz="2400" dirty="0" smtClean="0"/>
          </a:p>
          <a:p>
            <a:pPr>
              <a:buBlip>
                <a:blip r:embed="rId2"/>
              </a:buBlip>
            </a:pPr>
            <a:r>
              <a:rPr lang="en-US" sz="2400" dirty="0" smtClean="0"/>
              <a:t>Automatic fulfillment process</a:t>
            </a:r>
          </a:p>
          <a:p>
            <a:pPr>
              <a:buBlip>
                <a:blip r:embed="rId2"/>
              </a:buBlip>
            </a:pPr>
            <a:endParaRPr lang="en-US" sz="2400" dirty="0" smtClean="0"/>
          </a:p>
          <a:p>
            <a:pPr>
              <a:buBlip>
                <a:blip r:embed="rId2"/>
              </a:buBlip>
            </a:pPr>
            <a:r>
              <a:rPr lang="en-US" sz="2400" dirty="0" smtClean="0"/>
              <a:t>Shipment status</a:t>
            </a:r>
          </a:p>
          <a:p>
            <a:pPr>
              <a:buBlip>
                <a:blip r:embed="rId2"/>
              </a:buBlip>
            </a:pPr>
            <a:endParaRPr lang="en-US" sz="2400" dirty="0" smtClean="0"/>
          </a:p>
          <a:p>
            <a:pPr>
              <a:buBlip>
                <a:blip r:embed="rId2"/>
              </a:buBlip>
            </a:pPr>
            <a:r>
              <a:rPr lang="en-US" sz="2400" dirty="0" smtClean="0"/>
              <a:t>Warehouse management</a:t>
            </a:r>
            <a:endParaRPr lang="en-US" sz="2400" dirty="0"/>
          </a:p>
        </p:txBody>
      </p:sp>
      <p:sp>
        <p:nvSpPr>
          <p:cNvPr id="3" name="Title 2"/>
          <p:cNvSpPr>
            <a:spLocks noGrp="1"/>
          </p:cNvSpPr>
          <p:nvPr>
            <p:ph type="title"/>
          </p:nvPr>
        </p:nvSpPr>
        <p:spPr>
          <a:xfrm>
            <a:off x="457200" y="-228600"/>
            <a:ext cx="8229600" cy="1143000"/>
          </a:xfrm>
        </p:spPr>
        <p:txBody>
          <a:bodyPr>
            <a:normAutofit/>
          </a:bodyPr>
          <a:lstStyle/>
          <a:p>
            <a:pPr algn="ctr"/>
            <a:r>
              <a:rPr lang="en-US" sz="2800" b="0" i="1" u="sng" dirty="0" smtClean="0">
                <a:solidFill>
                  <a:schemeClr val="tx1"/>
                </a:solidFill>
                <a:effectLst>
                  <a:outerShdw blurRad="38100" dist="38100" dir="2700000" algn="tl">
                    <a:srgbClr val="000000">
                      <a:alpha val="43137"/>
                    </a:srgbClr>
                  </a:outerShdw>
                </a:effectLst>
              </a:rPr>
              <a:t>Workstream II: Logistics Management </a:t>
            </a:r>
            <a:endParaRPr lang="en-US" sz="2800" b="0" i="1" u="sng" dirty="0">
              <a:solidFill>
                <a:schemeClr val="tx1"/>
              </a:solidFill>
              <a:effectLst>
                <a:outerShdw blurRad="38100" dist="38100" dir="2700000" algn="tl">
                  <a:srgbClr val="000000">
                    <a:alpha val="43137"/>
                  </a:srgbClr>
                </a:outerShdw>
              </a:effectLst>
            </a:endParaRPr>
          </a:p>
        </p:txBody>
      </p:sp>
      <p:grpSp>
        <p:nvGrpSpPr>
          <p:cNvPr id="5" name="Group 2"/>
          <p:cNvGrpSpPr>
            <a:grpSpLocks/>
          </p:cNvGrpSpPr>
          <p:nvPr/>
        </p:nvGrpSpPr>
        <p:grpSpPr bwMode="auto">
          <a:xfrm>
            <a:off x="8458200" y="0"/>
            <a:ext cx="1122362" cy="868362"/>
            <a:chOff x="109787625" y="109873897"/>
            <a:chExt cx="1122775" cy="869103"/>
          </a:xfrm>
        </p:grpSpPr>
        <p:pic>
          <p:nvPicPr>
            <p:cNvPr id="6"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7"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pic>
        <p:nvPicPr>
          <p:cNvPr id="9" name="Picture 2" descr="http://opensource-pragmatist.com/wp-content/uploads/2009/01/warehouse4.gif"/>
          <p:cNvPicPr>
            <a:picLocks noChangeAspect="1" noChangeArrowheads="1"/>
          </p:cNvPicPr>
          <p:nvPr/>
        </p:nvPicPr>
        <p:blipFill>
          <a:blip r:embed="rId4" cstate="print"/>
          <a:srcRect/>
          <a:stretch>
            <a:fillRect/>
          </a:stretch>
        </p:blipFill>
        <p:spPr bwMode="auto">
          <a:xfrm>
            <a:off x="6019800" y="2743200"/>
            <a:ext cx="2739878" cy="2057400"/>
          </a:xfrm>
          <a:prstGeom prst="rect">
            <a:avLst/>
          </a:prstGeom>
          <a:noFill/>
        </p:spPr>
      </p:pic>
      <p:pic>
        <p:nvPicPr>
          <p:cNvPr id="10" name="Picture 4" descr="Oracle">
            <a:hlinkClick r:id="rId5"/>
          </p:cNvPr>
          <p:cNvPicPr>
            <a:picLocks noChangeAspect="1" noChangeArrowheads="1"/>
          </p:cNvPicPr>
          <p:nvPr/>
        </p:nvPicPr>
        <p:blipFill>
          <a:blip r:embed="rId6" cstate="print"/>
          <a:srcRect/>
          <a:stretch>
            <a:fillRect/>
          </a:stretch>
        </p:blipFill>
        <p:spPr bwMode="auto">
          <a:xfrm>
            <a:off x="6128569" y="2286000"/>
            <a:ext cx="2482031" cy="335914"/>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229600" cy="4525963"/>
          </a:xfrm>
        </p:spPr>
        <p:txBody>
          <a:bodyPr>
            <a:noAutofit/>
          </a:bodyPr>
          <a:lstStyle/>
          <a:p>
            <a:pPr lvl="2">
              <a:buBlip>
                <a:blip r:embed="rId2"/>
              </a:buBlip>
            </a:pPr>
            <a:r>
              <a:rPr lang="en-US" sz="2400" dirty="0" smtClean="0"/>
              <a:t>Complete overhaul of TTC’s warehouse management infrastructure</a:t>
            </a:r>
          </a:p>
          <a:p>
            <a:pPr lvl="2">
              <a:buNone/>
            </a:pPr>
            <a:endParaRPr lang="en-US" sz="2400" dirty="0" smtClean="0"/>
          </a:p>
          <a:p>
            <a:pPr lvl="2">
              <a:buBlip>
                <a:blip r:embed="rId2"/>
              </a:buBlip>
            </a:pPr>
            <a:r>
              <a:rPr lang="en-US" sz="2400" dirty="0" smtClean="0"/>
              <a:t>SPE Consultants implemented a comprehensive logistics system into all of TTC’s warehouses and production facilities</a:t>
            </a:r>
          </a:p>
          <a:p>
            <a:pPr>
              <a:buBlip>
                <a:blip r:embed="rId2"/>
              </a:buBlip>
            </a:pPr>
            <a:endParaRPr lang="en-US" sz="2400" dirty="0"/>
          </a:p>
        </p:txBody>
      </p:sp>
      <p:sp>
        <p:nvSpPr>
          <p:cNvPr id="3" name="Title 2"/>
          <p:cNvSpPr>
            <a:spLocks noGrp="1"/>
          </p:cNvSpPr>
          <p:nvPr>
            <p:ph type="title"/>
          </p:nvPr>
        </p:nvSpPr>
        <p:spPr>
          <a:xfrm>
            <a:off x="-685800" y="-304800"/>
            <a:ext cx="9753600" cy="1417638"/>
          </a:xfrm>
        </p:spPr>
        <p:txBody>
          <a:bodyPr>
            <a:normAutofit/>
          </a:bodyPr>
          <a:lstStyle/>
          <a:p>
            <a:pPr algn="ctr"/>
            <a:r>
              <a:rPr lang="en-US" sz="2800" b="0" i="1" u="sng" dirty="0" smtClean="0">
                <a:solidFill>
                  <a:schemeClr val="tx1"/>
                </a:solidFill>
                <a:effectLst>
                  <a:outerShdw blurRad="38100" dist="38100" dir="2700000" algn="tl">
                    <a:srgbClr val="000000">
                      <a:alpha val="43137"/>
                    </a:srgbClr>
                  </a:outerShdw>
                </a:effectLst>
              </a:rPr>
              <a:t>Workstream II: Logistics Management Solutions</a:t>
            </a:r>
            <a:endParaRPr lang="en-US" sz="2800" dirty="0"/>
          </a:p>
        </p:txBody>
      </p:sp>
      <p:pic>
        <p:nvPicPr>
          <p:cNvPr id="4" name="Picture 2" descr="http://www.new-cell-phones.org/wp-content/uploads/2009/03/motorola-mc5590-cell-phone.jpg"/>
          <p:cNvPicPr>
            <a:picLocks noChangeAspect="1" noChangeArrowheads="1"/>
          </p:cNvPicPr>
          <p:nvPr/>
        </p:nvPicPr>
        <p:blipFill>
          <a:blip r:embed="rId3" cstate="print"/>
          <a:srcRect/>
          <a:stretch>
            <a:fillRect/>
          </a:stretch>
        </p:blipFill>
        <p:spPr bwMode="auto">
          <a:xfrm>
            <a:off x="7600950" y="4800600"/>
            <a:ext cx="1543050" cy="2057400"/>
          </a:xfrm>
          <a:prstGeom prst="rect">
            <a:avLst/>
          </a:prstGeom>
          <a:noFill/>
        </p:spPr>
      </p:pic>
      <p:pic>
        <p:nvPicPr>
          <p:cNvPr id="5" name="Picture 4" descr="http://www.1st-computer-networks.co.uk/img/cisco500.gif"/>
          <p:cNvPicPr>
            <a:picLocks noChangeAspect="1" noChangeArrowheads="1"/>
          </p:cNvPicPr>
          <p:nvPr/>
        </p:nvPicPr>
        <p:blipFill>
          <a:blip r:embed="rId4" cstate="print"/>
          <a:srcRect/>
          <a:stretch>
            <a:fillRect/>
          </a:stretch>
        </p:blipFill>
        <p:spPr bwMode="auto">
          <a:xfrm>
            <a:off x="3733800" y="4648200"/>
            <a:ext cx="1905000" cy="1524000"/>
          </a:xfrm>
          <a:prstGeom prst="rect">
            <a:avLst/>
          </a:prstGeom>
          <a:noFill/>
        </p:spPr>
      </p:pic>
      <p:pic>
        <p:nvPicPr>
          <p:cNvPr id="7" name="Picture 8" descr="http://images.compusa.com/SKUimages/medium/Systemax-ELS3-SYXS-ST-989890.jpg"/>
          <p:cNvPicPr>
            <a:picLocks noChangeAspect="1" noChangeArrowheads="1"/>
          </p:cNvPicPr>
          <p:nvPr/>
        </p:nvPicPr>
        <p:blipFill>
          <a:blip r:embed="rId5" cstate="print"/>
          <a:srcRect/>
          <a:stretch>
            <a:fillRect/>
          </a:stretch>
        </p:blipFill>
        <p:spPr bwMode="auto">
          <a:xfrm>
            <a:off x="533400" y="4267200"/>
            <a:ext cx="1219200" cy="1219200"/>
          </a:xfrm>
          <a:prstGeom prst="rect">
            <a:avLst/>
          </a:prstGeom>
          <a:noFill/>
        </p:spPr>
      </p:pic>
      <p:grpSp>
        <p:nvGrpSpPr>
          <p:cNvPr id="8" name="Group 2"/>
          <p:cNvGrpSpPr>
            <a:grpSpLocks/>
          </p:cNvGrpSpPr>
          <p:nvPr/>
        </p:nvGrpSpPr>
        <p:grpSpPr bwMode="auto">
          <a:xfrm>
            <a:off x="8458200" y="0"/>
            <a:ext cx="1122362" cy="868362"/>
            <a:chOff x="109787625" y="109873897"/>
            <a:chExt cx="1122775" cy="869103"/>
          </a:xfrm>
        </p:grpSpPr>
        <p:pic>
          <p:nvPicPr>
            <p:cNvPr id="9" name="Picture 3"/>
            <p:cNvPicPr>
              <a:picLocks noChangeAspect="1" noChangeArrowheads="1"/>
            </p:cNvPicPr>
            <p:nvPr/>
          </p:nvPicPr>
          <p:blipFill>
            <a:blip r:embed="rId6"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10"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9372600" cy="6370975"/>
          </a:xfrm>
          <a:prstGeom prst="rect">
            <a:avLst/>
          </a:prstGeom>
        </p:spPr>
        <p:txBody>
          <a:bodyPr wrap="square">
            <a:spAutoFit/>
          </a:bodyPr>
          <a:lstStyle/>
          <a:p>
            <a:pPr>
              <a:buBlip>
                <a:blip r:embed="rId2"/>
              </a:buBlip>
            </a:pPr>
            <a:endParaRPr lang="en-US" sz="2400" dirty="0" smtClean="0"/>
          </a:p>
          <a:p>
            <a:pPr>
              <a:buBlip>
                <a:blip r:embed="rId2"/>
              </a:buBlip>
            </a:pPr>
            <a:r>
              <a:rPr lang="en-US" sz="2400" dirty="0" smtClean="0"/>
              <a:t>We installed into each:</a:t>
            </a:r>
          </a:p>
          <a:p>
            <a:endParaRPr lang="en-US" sz="2400" dirty="0" smtClean="0"/>
          </a:p>
          <a:p>
            <a:pPr>
              <a:buBlip>
                <a:blip r:embed="rId2"/>
              </a:buBlip>
            </a:pPr>
            <a:r>
              <a:rPr lang="en-US" sz="2400" dirty="0" smtClean="0"/>
              <a:t>Database servers</a:t>
            </a:r>
          </a:p>
          <a:p>
            <a:endParaRPr lang="en-US" sz="2400" dirty="0" smtClean="0"/>
          </a:p>
          <a:p>
            <a:pPr>
              <a:buBlip>
                <a:blip r:embed="rId2"/>
              </a:buBlip>
            </a:pPr>
            <a:r>
              <a:rPr lang="en-US" sz="2400" dirty="0" smtClean="0"/>
              <a:t>Oracle Warehouse Mgmt Software</a:t>
            </a:r>
          </a:p>
          <a:p>
            <a:endParaRPr lang="en-US" sz="2400" dirty="0" smtClean="0"/>
          </a:p>
          <a:p>
            <a:pPr>
              <a:buBlip>
                <a:blip r:embed="rId2"/>
              </a:buBlip>
            </a:pPr>
            <a:r>
              <a:rPr lang="en-US" sz="2400" dirty="0" smtClean="0"/>
              <a:t>3com Wireless Access Points (5 per)</a:t>
            </a:r>
          </a:p>
          <a:p>
            <a:endParaRPr lang="en-US" sz="2400" dirty="0" smtClean="0"/>
          </a:p>
          <a:p>
            <a:pPr>
              <a:buBlip>
                <a:blip r:embed="rId2"/>
              </a:buBlip>
            </a:pPr>
            <a:r>
              <a:rPr lang="en-US" sz="2400" dirty="0" smtClean="0"/>
              <a:t>Enterprise Digital Assistants with integrated barcode scanners (200 total)</a:t>
            </a:r>
          </a:p>
          <a:p>
            <a:endParaRPr lang="en-US" sz="2400" dirty="0" smtClean="0"/>
          </a:p>
          <a:p>
            <a:pPr>
              <a:buBlip>
                <a:blip r:embed="rId2"/>
              </a:buBlip>
            </a:pPr>
            <a:r>
              <a:rPr lang="en-US" sz="2400" dirty="0" smtClean="0"/>
              <a:t>Cisco switches</a:t>
            </a:r>
          </a:p>
          <a:p>
            <a:endParaRPr lang="en-US" sz="2400" dirty="0" smtClean="0"/>
          </a:p>
          <a:p>
            <a:pPr>
              <a:buBlip>
                <a:blip r:embed="rId2"/>
              </a:buBlip>
            </a:pPr>
            <a:r>
              <a:rPr lang="en-US" sz="2400" dirty="0" smtClean="0"/>
              <a:t>Allows TTC’s warehouses &amp; production facilities to track, restock, &amp; manage everything coming in &amp; going out, all in real time</a:t>
            </a:r>
          </a:p>
        </p:txBody>
      </p:sp>
      <p:grpSp>
        <p:nvGrpSpPr>
          <p:cNvPr id="5" name="Group 2"/>
          <p:cNvGrpSpPr>
            <a:grpSpLocks/>
          </p:cNvGrpSpPr>
          <p:nvPr/>
        </p:nvGrpSpPr>
        <p:grpSpPr bwMode="auto">
          <a:xfrm>
            <a:off x="8458200" y="0"/>
            <a:ext cx="1122362" cy="868362"/>
            <a:chOff x="109787625" y="109873897"/>
            <a:chExt cx="1122775" cy="869103"/>
          </a:xfrm>
        </p:grpSpPr>
        <p:pic>
          <p:nvPicPr>
            <p:cNvPr id="6"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7"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76200"/>
            <a:ext cx="7239000" cy="523220"/>
          </a:xfrm>
          <a:prstGeom prst="rect">
            <a:avLst/>
          </a:prstGeom>
          <a:noFill/>
        </p:spPr>
        <p:txBody>
          <a:bodyPr wrap="square" rtlCol="0">
            <a:spAutoFit/>
          </a:bodyPr>
          <a:lstStyle/>
          <a:p>
            <a:r>
              <a:rPr lang="en-US" sz="2800" i="1" u="sng" dirty="0" smtClean="0">
                <a:effectLst>
                  <a:outerShdw blurRad="38100" dist="38100" dir="2700000" algn="tl">
                    <a:srgbClr val="000000">
                      <a:alpha val="43137"/>
                    </a:srgbClr>
                  </a:outerShdw>
                </a:effectLst>
              </a:rPr>
              <a:t>Workstream III: Regulatory Compliance</a:t>
            </a:r>
            <a:endParaRPr lang="en-US" sz="2800" i="1" u="sng" dirty="0">
              <a:effectLst>
                <a:outerShdw blurRad="38100" dist="38100" dir="2700000" algn="tl">
                  <a:srgbClr val="000000">
                    <a:alpha val="43137"/>
                  </a:srgbClr>
                </a:outerShdw>
              </a:effectLst>
            </a:endParaRPr>
          </a:p>
        </p:txBody>
      </p:sp>
      <p:sp>
        <p:nvSpPr>
          <p:cNvPr id="6" name="TextBox 5"/>
          <p:cNvSpPr txBox="1"/>
          <p:nvPr/>
        </p:nvSpPr>
        <p:spPr>
          <a:xfrm>
            <a:off x="457200" y="533400"/>
            <a:ext cx="7848600" cy="6370975"/>
          </a:xfrm>
          <a:prstGeom prst="rect">
            <a:avLst/>
          </a:prstGeom>
          <a:noFill/>
        </p:spPr>
        <p:txBody>
          <a:bodyPr wrap="square" rtlCol="0">
            <a:spAutoFit/>
          </a:bodyPr>
          <a:lstStyle/>
          <a:p>
            <a:pPr>
              <a:buClr>
                <a:schemeClr val="bg2">
                  <a:lumMod val="25000"/>
                </a:schemeClr>
              </a:buClr>
              <a:buBlip>
                <a:blip r:embed="rId2"/>
              </a:buBlip>
            </a:pPr>
            <a:r>
              <a:rPr lang="en-US" sz="2400" dirty="0" smtClean="0"/>
              <a:t> TTC will provide business metrics to RF for European compliance processes.</a:t>
            </a:r>
          </a:p>
          <a:p>
            <a:pPr>
              <a:buClr>
                <a:schemeClr val="bg2">
                  <a:lumMod val="25000"/>
                </a:schemeClr>
              </a:buClr>
            </a:pPr>
            <a:endParaRPr lang="en-US" sz="2400" dirty="0" smtClean="0"/>
          </a:p>
          <a:p>
            <a:pPr lvl="1">
              <a:buClr>
                <a:schemeClr val="bg2">
                  <a:lumMod val="25000"/>
                </a:schemeClr>
              </a:buClr>
              <a:buBlip>
                <a:blip r:embed="rId2"/>
              </a:buBlip>
            </a:pPr>
            <a:r>
              <a:rPr lang="en-US" sz="2400" dirty="0" smtClean="0"/>
              <a:t> Transaction information should be provided daily </a:t>
            </a:r>
          </a:p>
          <a:p>
            <a:pPr>
              <a:buClr>
                <a:schemeClr val="bg2">
                  <a:lumMod val="25000"/>
                </a:schemeClr>
              </a:buClr>
            </a:pPr>
            <a:endParaRPr lang="en-US" sz="2400" dirty="0" smtClean="0"/>
          </a:p>
          <a:p>
            <a:pPr>
              <a:buClr>
                <a:schemeClr val="bg2">
                  <a:lumMod val="25000"/>
                </a:schemeClr>
              </a:buClr>
              <a:buBlip>
                <a:blip r:embed="rId2"/>
              </a:buBlip>
            </a:pPr>
            <a:r>
              <a:rPr lang="en-US" sz="2400" dirty="0" smtClean="0"/>
              <a:t>The following metrics are required: </a:t>
            </a:r>
          </a:p>
          <a:p>
            <a:pPr>
              <a:buClr>
                <a:schemeClr val="bg2">
                  <a:lumMod val="25000"/>
                </a:schemeClr>
              </a:buClr>
            </a:pPr>
            <a:endParaRPr lang="en-US" sz="2400" dirty="0" smtClean="0"/>
          </a:p>
          <a:p>
            <a:pPr lvl="1">
              <a:buClr>
                <a:schemeClr val="bg2">
                  <a:lumMod val="25000"/>
                </a:schemeClr>
              </a:buClr>
              <a:buBlip>
                <a:blip r:embed="rId2"/>
              </a:buBlip>
            </a:pPr>
            <a:r>
              <a:rPr lang="en-US" sz="2400" dirty="0" smtClean="0"/>
              <a:t> Transaction, Customer, Profit &amp; Loss information provided daily </a:t>
            </a:r>
          </a:p>
          <a:p>
            <a:pPr lvl="1">
              <a:buClr>
                <a:schemeClr val="bg2">
                  <a:lumMod val="25000"/>
                </a:schemeClr>
              </a:buClr>
              <a:buBlip>
                <a:blip r:embed="rId2"/>
              </a:buBlip>
            </a:pPr>
            <a:endParaRPr lang="en-US" sz="2400" dirty="0" smtClean="0"/>
          </a:p>
          <a:p>
            <a:pPr>
              <a:buClr>
                <a:schemeClr val="bg2">
                  <a:lumMod val="25000"/>
                </a:schemeClr>
              </a:buClr>
              <a:buBlip>
                <a:blip r:embed="rId2"/>
              </a:buBlip>
            </a:pPr>
            <a:r>
              <a:rPr lang="en-US" sz="2400" dirty="0" smtClean="0"/>
              <a:t>Customer information, profits provided at end of month </a:t>
            </a:r>
          </a:p>
          <a:p>
            <a:pPr>
              <a:buClr>
                <a:schemeClr val="bg2">
                  <a:lumMod val="25000"/>
                </a:schemeClr>
              </a:buClr>
              <a:buBlip>
                <a:blip r:embed="rId2"/>
              </a:buBlip>
            </a:pPr>
            <a:endParaRPr lang="en-US" sz="2400" dirty="0" smtClean="0"/>
          </a:p>
          <a:p>
            <a:pPr>
              <a:buClr>
                <a:schemeClr val="bg2">
                  <a:lumMod val="25000"/>
                </a:schemeClr>
              </a:buClr>
              <a:buBlip>
                <a:blip r:embed="rId2"/>
              </a:buBlip>
            </a:pPr>
            <a:r>
              <a:rPr lang="en-US" sz="2400" dirty="0" smtClean="0"/>
              <a:t>Metrics need to be automated &amp; integrated</a:t>
            </a:r>
          </a:p>
          <a:p>
            <a:pPr>
              <a:buClr>
                <a:schemeClr val="bg2">
                  <a:lumMod val="25000"/>
                </a:schemeClr>
              </a:buClr>
            </a:pPr>
            <a:endParaRPr lang="en-US" sz="2400" dirty="0" smtClean="0"/>
          </a:p>
          <a:p>
            <a:pPr>
              <a:buClr>
                <a:schemeClr val="bg2">
                  <a:lumMod val="25000"/>
                </a:schemeClr>
              </a:buClr>
              <a:buFont typeface="Wingdings" pitchFamily="2" charset="2"/>
              <a:buChar char="Ø"/>
            </a:pPr>
            <a:endParaRPr lang="en-US" sz="2400" dirty="0"/>
          </a:p>
        </p:txBody>
      </p:sp>
      <p:grpSp>
        <p:nvGrpSpPr>
          <p:cNvPr id="7" name="Group 2"/>
          <p:cNvGrpSpPr>
            <a:grpSpLocks/>
          </p:cNvGrpSpPr>
          <p:nvPr/>
        </p:nvGrpSpPr>
        <p:grpSpPr bwMode="auto">
          <a:xfrm>
            <a:off x="8458200" y="0"/>
            <a:ext cx="1122362" cy="868362"/>
            <a:chOff x="109787625" y="109873897"/>
            <a:chExt cx="1122775" cy="869103"/>
          </a:xfrm>
        </p:grpSpPr>
        <p:pic>
          <p:nvPicPr>
            <p:cNvPr id="8"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9"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686800" cy="5386090"/>
          </a:xfrm>
          <a:prstGeom prst="rect">
            <a:avLst/>
          </a:prstGeom>
          <a:noFill/>
        </p:spPr>
        <p:txBody>
          <a:bodyPr wrap="square" rtlCol="0">
            <a:spAutoFit/>
          </a:bodyPr>
          <a:lstStyle/>
          <a:p>
            <a:pPr algn="ctr"/>
            <a:r>
              <a:rPr lang="en-US" sz="2800" i="1" u="sng" dirty="0" smtClean="0">
                <a:effectLst>
                  <a:outerShdw blurRad="38100" dist="38100" dir="2700000" algn="tl">
                    <a:srgbClr val="000000">
                      <a:alpha val="43137"/>
                    </a:srgbClr>
                  </a:outerShdw>
                </a:effectLst>
              </a:rPr>
              <a:t>Outbound Hub</a:t>
            </a:r>
          </a:p>
          <a:p>
            <a:pPr algn="ctr"/>
            <a:endParaRPr lang="en-US" sz="2800" i="1" u="sng" dirty="0" smtClean="0">
              <a:effectLst>
                <a:outerShdw blurRad="38100" dist="38100" dir="2700000" algn="tl">
                  <a:srgbClr val="000000">
                    <a:alpha val="43137"/>
                  </a:srgbClr>
                </a:outerShdw>
              </a:effectLst>
            </a:endParaRPr>
          </a:p>
          <a:p>
            <a:pPr>
              <a:buBlip>
                <a:blip r:embed="rId3"/>
              </a:buBlip>
            </a:pPr>
            <a:r>
              <a:rPr lang="en-US" sz="2400" dirty="0" smtClean="0"/>
              <a:t> A separate team from TTC learned of Regulatory Compliance workstream  and discovered more about the objectives, they realized that the infrastructure that was being built for EU compliance could feed their BI reporting application with similar metrics.  </a:t>
            </a:r>
          </a:p>
          <a:p>
            <a:endParaRPr lang="en-US" sz="2400" dirty="0" smtClean="0"/>
          </a:p>
          <a:p>
            <a:pPr>
              <a:buBlip>
                <a:blip r:embed="rId3"/>
              </a:buBlip>
            </a:pPr>
            <a:r>
              <a:rPr lang="en-US" sz="2400" dirty="0" smtClean="0"/>
              <a:t> iBolt is used to integrate the various software automatically</a:t>
            </a:r>
          </a:p>
          <a:p>
            <a:pPr>
              <a:buBlip>
                <a:blip r:embed="rId3"/>
              </a:buBlip>
            </a:pPr>
            <a:endParaRPr lang="en-US" sz="2400" dirty="0" smtClean="0"/>
          </a:p>
          <a:p>
            <a:pPr>
              <a:buBlip>
                <a:blip r:embed="rId3"/>
              </a:buBlip>
            </a:pPr>
            <a:r>
              <a:rPr lang="en-US" sz="2400" dirty="0" smtClean="0"/>
              <a:t> Synchronizes information between company departments </a:t>
            </a:r>
          </a:p>
          <a:p>
            <a:pPr>
              <a:buFont typeface="Wingdings" pitchFamily="2" charset="2"/>
              <a:buChar char="Ø"/>
            </a:pPr>
            <a:endParaRPr lang="en-US" sz="2400" dirty="0" smtClean="0"/>
          </a:p>
        </p:txBody>
      </p:sp>
      <p:grpSp>
        <p:nvGrpSpPr>
          <p:cNvPr id="5" name="Group 2"/>
          <p:cNvGrpSpPr>
            <a:grpSpLocks/>
          </p:cNvGrpSpPr>
          <p:nvPr/>
        </p:nvGrpSpPr>
        <p:grpSpPr bwMode="auto">
          <a:xfrm>
            <a:off x="8458200" y="0"/>
            <a:ext cx="1122362" cy="868362"/>
            <a:chOff x="109787625" y="109873897"/>
            <a:chExt cx="1122775" cy="869103"/>
          </a:xfrm>
        </p:grpSpPr>
        <p:pic>
          <p:nvPicPr>
            <p:cNvPr id="6" name="Picture 3"/>
            <p:cNvPicPr>
              <a:picLocks noChangeAspect="1" noChangeArrowheads="1"/>
            </p:cNvPicPr>
            <p:nvPr/>
          </p:nvPicPr>
          <p:blipFill>
            <a:blip r:embed="rId4"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7"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noAutofit/>
          </a:bodyPr>
          <a:lstStyle/>
          <a:p>
            <a:pPr>
              <a:buBlip>
                <a:blip r:embed="rId2"/>
              </a:buBlip>
            </a:pPr>
            <a:r>
              <a:rPr lang="en-US" sz="2400" i="1" dirty="0" smtClean="0"/>
              <a:t>SPE Consultants has provided a comprehensive solution that will benefit TTC right now and in the future as the company continues to grow.</a:t>
            </a:r>
          </a:p>
          <a:p>
            <a:pPr>
              <a:buNone/>
            </a:pPr>
            <a:endParaRPr lang="en-US" sz="2400" i="1" dirty="0" smtClean="0"/>
          </a:p>
          <a:p>
            <a:pPr>
              <a:buBlip>
                <a:blip r:embed="rId2"/>
              </a:buBlip>
            </a:pPr>
            <a:r>
              <a:rPr lang="en-US" sz="2400" i="1" dirty="0" smtClean="0"/>
              <a:t>Magic Software’s iBolt is a software platform and interface allows the automated interaction between a vast majority of ERP software programs including SAP, Oracle, and SalesForce</a:t>
            </a:r>
          </a:p>
          <a:p>
            <a:pPr>
              <a:buNone/>
            </a:pPr>
            <a:endParaRPr lang="en-US" sz="2400" i="1" dirty="0" smtClean="0"/>
          </a:p>
          <a:p>
            <a:pPr>
              <a:buBlip>
                <a:blip r:embed="rId2"/>
              </a:buBlip>
            </a:pPr>
            <a:r>
              <a:rPr lang="en-US" sz="2400" i="1" dirty="0" smtClean="0"/>
              <a:t>It also enables metric reporting and communication to and from different enterprise programs in real time</a:t>
            </a:r>
          </a:p>
          <a:p>
            <a:pPr>
              <a:buBlip>
                <a:blip r:embed="rId2"/>
              </a:buBlip>
            </a:pPr>
            <a:endParaRPr lang="en-US" sz="2400" i="1" dirty="0"/>
          </a:p>
        </p:txBody>
      </p:sp>
      <p:sp>
        <p:nvSpPr>
          <p:cNvPr id="3" name="Title 2"/>
          <p:cNvSpPr>
            <a:spLocks noGrp="1"/>
          </p:cNvSpPr>
          <p:nvPr>
            <p:ph type="title"/>
          </p:nvPr>
        </p:nvSpPr>
        <p:spPr/>
        <p:txBody>
          <a:bodyPr>
            <a:normAutofit fontScale="90000"/>
          </a:bodyPr>
          <a:lstStyle/>
          <a:p>
            <a:pPr algn="ctr"/>
            <a:r>
              <a:rPr lang="en-US" i="1" u="sng" dirty="0" smtClean="0"/>
              <a:t>Workstream III and outbound solutions</a:t>
            </a:r>
            <a:endParaRPr lang="en-US" i="1" u="sng" dirty="0"/>
          </a:p>
        </p:txBody>
      </p:sp>
      <p:grpSp>
        <p:nvGrpSpPr>
          <p:cNvPr id="4" name="Group 2"/>
          <p:cNvGrpSpPr>
            <a:grpSpLocks/>
          </p:cNvGrpSpPr>
          <p:nvPr/>
        </p:nvGrpSpPr>
        <p:grpSpPr bwMode="auto">
          <a:xfrm>
            <a:off x="8458200" y="0"/>
            <a:ext cx="1122362" cy="868362"/>
            <a:chOff x="109787625" y="109873897"/>
            <a:chExt cx="1122775" cy="869103"/>
          </a:xfrm>
        </p:grpSpPr>
        <p:pic>
          <p:nvPicPr>
            <p:cNvPr id="5"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6"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0"/>
            <a:ext cx="9144000" cy="3046988"/>
          </a:xfrm>
          <a:prstGeom prst="rect">
            <a:avLst/>
          </a:prstGeom>
        </p:spPr>
        <p:txBody>
          <a:bodyPr wrap="square">
            <a:spAutoFit/>
          </a:bodyPr>
          <a:lstStyle/>
          <a:p>
            <a:pPr marL="457200" lvl="3" algn="just">
              <a:buBlip>
                <a:blip r:embed="rId2"/>
              </a:buBlip>
            </a:pPr>
            <a:r>
              <a:rPr lang="en-US" sz="2400" i="1" dirty="0" smtClean="0"/>
              <a:t>We believe that this was one of the best solutions which also turned out to greatly benefit TTC when the PCR was put in for a second feed in iBolt’s Outbound Hub.  </a:t>
            </a:r>
          </a:p>
          <a:p>
            <a:pPr marL="457200" lvl="3" algn="just"/>
            <a:endParaRPr lang="en-US" sz="2400" i="1" dirty="0" smtClean="0"/>
          </a:p>
          <a:p>
            <a:pPr lvl="1">
              <a:buBlip>
                <a:blip r:embed="rId2"/>
              </a:buBlip>
            </a:pPr>
            <a:r>
              <a:rPr lang="en-US" sz="2400" i="1" dirty="0" smtClean="0"/>
              <a:t>In the future, as TTC expands, additional feeds can be easily implemented and managed through iBolt’s interface with an incredibly small “integration footprint”</a:t>
            </a:r>
          </a:p>
        </p:txBody>
      </p:sp>
      <p:sp>
        <p:nvSpPr>
          <p:cNvPr id="5" name="Rectangle 4"/>
          <p:cNvSpPr/>
          <p:nvPr/>
        </p:nvSpPr>
        <p:spPr>
          <a:xfrm>
            <a:off x="1066800" y="152400"/>
            <a:ext cx="9144000" cy="523220"/>
          </a:xfrm>
          <a:prstGeom prst="rect">
            <a:avLst/>
          </a:prstGeom>
        </p:spPr>
        <p:txBody>
          <a:bodyPr wrap="square">
            <a:spAutoFit/>
          </a:bodyPr>
          <a:lstStyle/>
          <a:p>
            <a:r>
              <a:rPr lang="en-US" sz="2800" b="1" i="1" u="sng" dirty="0" smtClean="0">
                <a:effectLst>
                  <a:outerShdw blurRad="38100" dist="38100" dir="2700000" algn="tl">
                    <a:srgbClr val="000000">
                      <a:alpha val="43137"/>
                    </a:srgbClr>
                  </a:outerShdw>
                </a:effectLst>
              </a:rPr>
              <a:t>Workstream III and outbound solutions	</a:t>
            </a:r>
            <a:endParaRPr lang="en-US" sz="2800" b="1" i="1" u="sng" dirty="0">
              <a:effectLst>
                <a:outerShdw blurRad="38100" dist="38100" dir="2700000" algn="tl">
                  <a:srgbClr val="000000">
                    <a:alpha val="43137"/>
                  </a:srgbClr>
                </a:outerShdw>
              </a:effectLst>
            </a:endParaRPr>
          </a:p>
        </p:txBody>
      </p:sp>
      <p:grpSp>
        <p:nvGrpSpPr>
          <p:cNvPr id="6" name="Group 2"/>
          <p:cNvGrpSpPr>
            <a:grpSpLocks/>
          </p:cNvGrpSpPr>
          <p:nvPr/>
        </p:nvGrpSpPr>
        <p:grpSpPr bwMode="auto">
          <a:xfrm>
            <a:off x="8458200" y="0"/>
            <a:ext cx="1122362" cy="868362"/>
            <a:chOff x="109787625" y="109873897"/>
            <a:chExt cx="1122775" cy="869103"/>
          </a:xfrm>
        </p:grpSpPr>
        <p:pic>
          <p:nvPicPr>
            <p:cNvPr id="7"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8"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pic>
        <p:nvPicPr>
          <p:cNvPr id="10" name="Picture 6" descr="http://mail.google.com/mail/?attid=0.1&amp;disp=emb&amp;view=att&amp;th=1254d91537094f1b"/>
          <p:cNvPicPr>
            <a:picLocks noChangeAspect="1" noChangeArrowheads="1"/>
          </p:cNvPicPr>
          <p:nvPr/>
        </p:nvPicPr>
        <p:blipFill>
          <a:blip r:embed="rId4" cstate="print"/>
          <a:srcRect/>
          <a:stretch>
            <a:fillRect/>
          </a:stretch>
        </p:blipFill>
        <p:spPr bwMode="auto">
          <a:xfrm>
            <a:off x="3886200" y="3886200"/>
            <a:ext cx="3426648" cy="2362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1" name="Object 5"/>
          <p:cNvGraphicFramePr>
            <a:graphicFrameLocks noChangeAspect="1"/>
          </p:cNvGraphicFramePr>
          <p:nvPr/>
        </p:nvGraphicFramePr>
        <p:xfrm>
          <a:off x="4191000" y="1"/>
          <a:ext cx="4953000" cy="6629399"/>
        </p:xfrm>
        <a:graphic>
          <a:graphicData uri="http://schemas.openxmlformats.org/presentationml/2006/ole">
            <p:oleObj spid="_x0000_s1026" name="Worksheet" r:id="rId3" imgW="5667290" imgH="6162830" progId="Excel.Sheet.12">
              <p:embed/>
            </p:oleObj>
          </a:graphicData>
        </a:graphic>
      </p:graphicFrame>
      <p:sp>
        <p:nvSpPr>
          <p:cNvPr id="11" name="TextBox 10"/>
          <p:cNvSpPr txBox="1"/>
          <p:nvPr/>
        </p:nvSpPr>
        <p:spPr>
          <a:xfrm>
            <a:off x="0" y="381000"/>
            <a:ext cx="3200400" cy="523220"/>
          </a:xfrm>
          <a:prstGeom prst="rect">
            <a:avLst/>
          </a:prstGeom>
          <a:noFill/>
        </p:spPr>
        <p:txBody>
          <a:bodyPr wrap="square" rtlCol="0">
            <a:spAutoFit/>
          </a:bodyPr>
          <a:lstStyle/>
          <a:p>
            <a:r>
              <a:rPr lang="en-US" sz="2800" b="1" i="1" u="sng" dirty="0" smtClean="0">
                <a:effectLst>
                  <a:outerShdw blurRad="38100" dist="38100" dir="2700000" algn="tl">
                    <a:srgbClr val="000000">
                      <a:alpha val="43137"/>
                    </a:srgbClr>
                  </a:outerShdw>
                </a:effectLst>
              </a:rPr>
              <a:t>Project Financials</a:t>
            </a:r>
            <a:endParaRPr lang="en-US" sz="2800" b="1" i="1" u="sng" dirty="0">
              <a:effectLst>
                <a:outerShdw blurRad="38100" dist="38100" dir="2700000" algn="tl">
                  <a:srgbClr val="000000">
                    <a:alpha val="43137"/>
                  </a:srgbClr>
                </a:outerShdw>
              </a:effectLst>
            </a:endParaRPr>
          </a:p>
        </p:txBody>
      </p:sp>
      <p:sp>
        <p:nvSpPr>
          <p:cNvPr id="12" name="TextBox 11"/>
          <p:cNvSpPr txBox="1"/>
          <p:nvPr/>
        </p:nvSpPr>
        <p:spPr>
          <a:xfrm>
            <a:off x="228600" y="1066800"/>
            <a:ext cx="3810000" cy="4893647"/>
          </a:xfrm>
          <a:prstGeom prst="rect">
            <a:avLst/>
          </a:prstGeom>
          <a:noFill/>
        </p:spPr>
        <p:txBody>
          <a:bodyPr wrap="square" rtlCol="0">
            <a:spAutoFit/>
          </a:bodyPr>
          <a:lstStyle/>
          <a:p>
            <a:pPr>
              <a:buBlip>
                <a:blip r:embed="rId4"/>
              </a:buBlip>
            </a:pPr>
            <a:r>
              <a:rPr lang="en-US" sz="2400" dirty="0" smtClean="0"/>
              <a:t>Original Budget Estimate: $652,000</a:t>
            </a:r>
          </a:p>
          <a:p>
            <a:pPr>
              <a:buBlip>
                <a:blip r:embed="rId4"/>
              </a:buBlip>
            </a:pPr>
            <a:endParaRPr lang="en-US" sz="2400" dirty="0" smtClean="0"/>
          </a:p>
          <a:p>
            <a:pPr>
              <a:buBlip>
                <a:blip r:embed="rId4"/>
              </a:buBlip>
            </a:pPr>
            <a:endParaRPr lang="en-US" sz="2400" dirty="0" smtClean="0"/>
          </a:p>
          <a:p>
            <a:pPr>
              <a:buBlip>
                <a:blip r:embed="rId4"/>
              </a:buBlip>
            </a:pPr>
            <a:r>
              <a:rPr lang="en-US" sz="2400" dirty="0" smtClean="0"/>
              <a:t>Project Cost Breakdown</a:t>
            </a:r>
          </a:p>
          <a:p>
            <a:pPr>
              <a:buBlip>
                <a:blip r:embed="rId4"/>
              </a:buBlip>
            </a:pPr>
            <a:endParaRPr lang="en-US" sz="2400" dirty="0" smtClean="0"/>
          </a:p>
          <a:p>
            <a:pPr>
              <a:buBlip>
                <a:blip r:embed="rId4"/>
              </a:buBlip>
            </a:pPr>
            <a:endParaRPr lang="en-US" sz="2400" dirty="0" smtClean="0"/>
          </a:p>
          <a:p>
            <a:pPr>
              <a:buBlip>
                <a:blip r:embed="rId4"/>
              </a:buBlip>
            </a:pPr>
            <a:r>
              <a:rPr lang="en-US" sz="2400" dirty="0" smtClean="0"/>
              <a:t>Outbound Hub Financial Breakdown</a:t>
            </a:r>
          </a:p>
          <a:p>
            <a:endParaRPr lang="en-US" sz="2400" dirty="0" smtClean="0"/>
          </a:p>
          <a:p>
            <a:pPr>
              <a:buBlip>
                <a:blip r:embed="rId4"/>
              </a:buBlip>
            </a:pPr>
            <a:r>
              <a:rPr lang="en-US" sz="2400" dirty="0" smtClean="0"/>
              <a:t>Basis for Project Benefits</a:t>
            </a: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0"/>
            <a:ext cx="8458200" cy="523220"/>
          </a:xfrm>
          <a:prstGeom prst="rect">
            <a:avLst/>
          </a:prstGeom>
          <a:noFill/>
        </p:spPr>
        <p:txBody>
          <a:bodyPr wrap="square" rtlCol="0">
            <a:spAutoFit/>
          </a:bodyPr>
          <a:lstStyle/>
          <a:p>
            <a:pPr algn="ctr"/>
            <a:r>
              <a:rPr lang="en-US" sz="2800" i="1" u="sng" dirty="0" smtClean="0">
                <a:effectLst>
                  <a:outerShdw blurRad="38100" dist="38100" dir="2700000" algn="tl">
                    <a:srgbClr val="000000">
                      <a:alpha val="43137"/>
                    </a:srgbClr>
                  </a:outerShdw>
                </a:effectLst>
              </a:rPr>
              <a:t>Problems Encountered &amp; Risks</a:t>
            </a:r>
            <a:endParaRPr lang="en-US" sz="2800" i="1" u="sng" dirty="0">
              <a:effectLst>
                <a:outerShdw blurRad="38100" dist="38100" dir="2700000" algn="tl">
                  <a:srgbClr val="000000">
                    <a:alpha val="43137"/>
                  </a:srgbClr>
                </a:outerShdw>
              </a:effectLst>
            </a:endParaRPr>
          </a:p>
        </p:txBody>
      </p:sp>
      <p:sp>
        <p:nvSpPr>
          <p:cNvPr id="7" name="TextBox 6"/>
          <p:cNvSpPr txBox="1"/>
          <p:nvPr/>
        </p:nvSpPr>
        <p:spPr>
          <a:xfrm>
            <a:off x="228600" y="457200"/>
            <a:ext cx="8077200" cy="2308324"/>
          </a:xfrm>
          <a:prstGeom prst="rect">
            <a:avLst/>
          </a:prstGeom>
          <a:noFill/>
        </p:spPr>
        <p:txBody>
          <a:bodyPr wrap="square" rtlCol="0">
            <a:spAutoFit/>
          </a:bodyPr>
          <a:lstStyle/>
          <a:p>
            <a:r>
              <a:rPr lang="en-US" sz="2400" i="1" dirty="0" smtClean="0"/>
              <a:t>Risks:</a:t>
            </a:r>
          </a:p>
          <a:p>
            <a:pPr lvl="2">
              <a:buBlip>
                <a:blip r:embed="rId2"/>
              </a:buBlip>
            </a:pPr>
            <a:r>
              <a:rPr lang="en-US" sz="2400" i="1" dirty="0" smtClean="0"/>
              <a:t>Security issues</a:t>
            </a:r>
          </a:p>
          <a:p>
            <a:pPr lvl="2">
              <a:buBlip>
                <a:blip r:embed="rId2"/>
              </a:buBlip>
            </a:pPr>
            <a:r>
              <a:rPr lang="en-US" sz="2400" i="1" dirty="0" smtClean="0"/>
              <a:t>System failures</a:t>
            </a:r>
          </a:p>
          <a:p>
            <a:pPr lvl="2">
              <a:buBlip>
                <a:blip r:embed="rId2"/>
              </a:buBlip>
            </a:pPr>
            <a:r>
              <a:rPr lang="en-US" sz="2400" i="1" dirty="0" smtClean="0"/>
              <a:t>Employee Rejection</a:t>
            </a:r>
          </a:p>
          <a:p>
            <a:pPr lvl="2">
              <a:buBlip>
                <a:blip r:embed="rId2"/>
              </a:buBlip>
            </a:pPr>
            <a:r>
              <a:rPr lang="en-US" sz="2400" i="1" dirty="0" smtClean="0"/>
              <a:t>Efficiency &amp; Profitability</a:t>
            </a:r>
          </a:p>
          <a:p>
            <a:pPr lvl="2">
              <a:buBlip>
                <a:blip r:embed="rId2"/>
              </a:buBlip>
            </a:pPr>
            <a:r>
              <a:rPr lang="en-US" sz="2400" i="1" dirty="0" smtClean="0"/>
              <a:t>Budget Constraints</a:t>
            </a:r>
          </a:p>
        </p:txBody>
      </p:sp>
      <p:sp>
        <p:nvSpPr>
          <p:cNvPr id="8" name="TextBox 7"/>
          <p:cNvSpPr txBox="1"/>
          <p:nvPr/>
        </p:nvSpPr>
        <p:spPr>
          <a:xfrm>
            <a:off x="2590800" y="2971800"/>
            <a:ext cx="6934200" cy="2308324"/>
          </a:xfrm>
          <a:prstGeom prst="rect">
            <a:avLst/>
          </a:prstGeom>
          <a:noFill/>
        </p:spPr>
        <p:txBody>
          <a:bodyPr wrap="square" rtlCol="0">
            <a:spAutoFit/>
          </a:bodyPr>
          <a:lstStyle/>
          <a:p>
            <a:r>
              <a:rPr lang="en-US" sz="2400" i="1" dirty="0" smtClean="0"/>
              <a:t>Problems Encountered:</a:t>
            </a:r>
          </a:p>
          <a:p>
            <a:pPr lvl="2">
              <a:buBlip>
                <a:blip r:embed="rId2"/>
              </a:buBlip>
            </a:pPr>
            <a:r>
              <a:rPr lang="en-US" sz="2400" i="1" dirty="0" smtClean="0"/>
              <a:t>No previous CRM</a:t>
            </a:r>
          </a:p>
          <a:p>
            <a:pPr lvl="2">
              <a:buBlip>
                <a:blip r:embed="rId2"/>
              </a:buBlip>
            </a:pPr>
            <a:r>
              <a:rPr lang="en-US" sz="2400" i="1" dirty="0" smtClean="0"/>
              <a:t>Financial information</a:t>
            </a:r>
          </a:p>
          <a:p>
            <a:pPr lvl="2">
              <a:buBlip>
                <a:blip r:embed="rId2"/>
              </a:buBlip>
            </a:pPr>
            <a:r>
              <a:rPr lang="en-US" sz="2400" i="1" dirty="0" smtClean="0"/>
              <a:t>Handheld performance issues</a:t>
            </a:r>
          </a:p>
          <a:p>
            <a:pPr lvl="2">
              <a:buBlip>
                <a:blip r:embed="rId2"/>
              </a:buBlip>
            </a:pPr>
            <a:r>
              <a:rPr lang="en-US" sz="2400" i="1" dirty="0" smtClean="0"/>
              <a:t>Employees adapting to new system</a:t>
            </a:r>
          </a:p>
          <a:p>
            <a:pPr lvl="2"/>
            <a:r>
              <a:rPr lang="en-US" sz="2400" i="1" dirty="0" smtClean="0"/>
              <a:t> </a:t>
            </a:r>
            <a:endParaRPr lang="en-US" sz="2400" i="1" dirty="0"/>
          </a:p>
        </p:txBody>
      </p:sp>
      <p:grpSp>
        <p:nvGrpSpPr>
          <p:cNvPr id="3074" name="Group 2"/>
          <p:cNvGrpSpPr>
            <a:grpSpLocks/>
          </p:cNvGrpSpPr>
          <p:nvPr/>
        </p:nvGrpSpPr>
        <p:grpSpPr bwMode="auto">
          <a:xfrm>
            <a:off x="8458200" y="0"/>
            <a:ext cx="1122362" cy="868362"/>
            <a:chOff x="109787625" y="109873897"/>
            <a:chExt cx="1122775" cy="869103"/>
          </a:xfrm>
        </p:grpSpPr>
        <p:pic>
          <p:nvPicPr>
            <p:cNvPr id="3075"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3076"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077"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68362"/>
          </a:xfrm>
        </p:spPr>
        <p:txBody>
          <a:bodyPr/>
          <a:lstStyle/>
          <a:p>
            <a:pPr algn="ctr"/>
            <a:r>
              <a:rPr lang="en-US" sz="2800" i="1" u="sng" dirty="0" smtClean="0">
                <a:solidFill>
                  <a:schemeClr val="tx1"/>
                </a:solidFill>
              </a:rPr>
              <a:t>Lessons Learned</a:t>
            </a:r>
            <a:endParaRPr lang="en-US" sz="2800" i="1" u="sng" dirty="0">
              <a:solidFill>
                <a:schemeClr val="tx1"/>
              </a:solidFill>
            </a:endParaRPr>
          </a:p>
        </p:txBody>
      </p:sp>
      <p:sp>
        <p:nvSpPr>
          <p:cNvPr id="3" name="Content Placeholder 2"/>
          <p:cNvSpPr>
            <a:spLocks noGrp="1"/>
          </p:cNvSpPr>
          <p:nvPr>
            <p:ph idx="1"/>
          </p:nvPr>
        </p:nvSpPr>
        <p:spPr>
          <a:xfrm>
            <a:off x="457200" y="990600"/>
            <a:ext cx="8229600" cy="4525963"/>
          </a:xfrm>
        </p:spPr>
        <p:txBody>
          <a:bodyPr>
            <a:normAutofit/>
          </a:bodyPr>
          <a:lstStyle/>
          <a:p>
            <a:pPr>
              <a:buBlip>
                <a:blip r:embed="rId2"/>
              </a:buBlip>
            </a:pPr>
            <a:r>
              <a:rPr lang="en-US" sz="2400" i="1" dirty="0" smtClean="0"/>
              <a:t>Having a good project manager was necessary for project success</a:t>
            </a:r>
          </a:p>
          <a:p>
            <a:pPr>
              <a:buNone/>
            </a:pPr>
            <a:endParaRPr lang="en-US" sz="2400" i="1" dirty="0" smtClean="0"/>
          </a:p>
          <a:p>
            <a:pPr>
              <a:buBlip>
                <a:blip r:embed="rId2"/>
              </a:buBlip>
            </a:pPr>
            <a:r>
              <a:rPr lang="en-US" sz="2400" i="1" dirty="0" smtClean="0"/>
              <a:t>Teamwork was vital for project success</a:t>
            </a:r>
          </a:p>
          <a:p>
            <a:pPr>
              <a:buBlip>
                <a:blip r:embed="rId2"/>
              </a:buBlip>
            </a:pPr>
            <a:endParaRPr lang="en-US" sz="2400" i="1" dirty="0" smtClean="0"/>
          </a:p>
          <a:p>
            <a:pPr>
              <a:buBlip>
                <a:blip r:embed="rId2"/>
              </a:buBlip>
            </a:pPr>
            <a:r>
              <a:rPr lang="en-US" sz="2400" i="1" dirty="0" smtClean="0"/>
              <a:t>Our planning helped is in the long run</a:t>
            </a:r>
          </a:p>
          <a:p>
            <a:pPr>
              <a:buBlip>
                <a:blip r:embed="rId2"/>
              </a:buBlip>
            </a:pPr>
            <a:endParaRPr lang="en-US" sz="2400" i="1" dirty="0" smtClean="0"/>
          </a:p>
          <a:p>
            <a:pPr>
              <a:buBlip>
                <a:blip r:embed="rId2"/>
              </a:buBlip>
            </a:pPr>
            <a:r>
              <a:rPr lang="en-US" sz="2400" i="1" dirty="0" smtClean="0"/>
              <a:t>Project management software was very helpful</a:t>
            </a:r>
          </a:p>
          <a:p>
            <a:pPr>
              <a:buNone/>
            </a:pPr>
            <a:endParaRPr lang="en-US" sz="2400" i="1" dirty="0" smtClean="0"/>
          </a:p>
          <a:p>
            <a:pPr>
              <a:buNone/>
            </a:pPr>
            <a:endParaRPr lang="en-US" sz="2400" i="1" dirty="0" smtClean="0"/>
          </a:p>
          <a:p>
            <a:pPr>
              <a:buNone/>
            </a:pPr>
            <a:endParaRPr lang="en-US" sz="2400" i="1" dirty="0" smtClean="0"/>
          </a:p>
          <a:p>
            <a:pPr>
              <a:buNone/>
            </a:pPr>
            <a:endParaRPr lang="en-US" sz="2400" i="1" dirty="0" smtClean="0"/>
          </a:p>
          <a:p>
            <a:pPr>
              <a:buNone/>
            </a:pPr>
            <a:endParaRPr lang="en-US" sz="2400" i="1" dirty="0" smtClean="0"/>
          </a:p>
          <a:p>
            <a:pPr>
              <a:buNone/>
            </a:pPr>
            <a:endParaRPr lang="en-US" sz="2400" i="1" dirty="0" smtClean="0"/>
          </a:p>
          <a:p>
            <a:pPr>
              <a:buNone/>
            </a:pPr>
            <a:endParaRPr lang="en-US" sz="2400" i="1" dirty="0"/>
          </a:p>
        </p:txBody>
      </p:sp>
      <p:grpSp>
        <p:nvGrpSpPr>
          <p:cNvPr id="2050" name="Group 2"/>
          <p:cNvGrpSpPr>
            <a:grpSpLocks/>
          </p:cNvGrpSpPr>
          <p:nvPr/>
        </p:nvGrpSpPr>
        <p:grpSpPr bwMode="auto">
          <a:xfrm>
            <a:off x="8458200" y="0"/>
            <a:ext cx="1122362" cy="868362"/>
            <a:chOff x="109787625" y="109873897"/>
            <a:chExt cx="1122775" cy="869103"/>
          </a:xfrm>
        </p:grpSpPr>
        <p:pic>
          <p:nvPicPr>
            <p:cNvPr id="2051"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2052"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53"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152400"/>
            <a:ext cx="5029200" cy="523220"/>
          </a:xfrm>
          <a:prstGeom prst="rect">
            <a:avLst/>
          </a:prstGeom>
          <a:noFill/>
        </p:spPr>
        <p:txBody>
          <a:bodyPr wrap="square" rtlCol="0">
            <a:spAutoFit/>
          </a:bodyPr>
          <a:lstStyle/>
          <a:p>
            <a:r>
              <a:rPr lang="en-US" sz="2800" i="1" u="sng" dirty="0" smtClean="0">
                <a:effectLst>
                  <a:outerShdw blurRad="38100" dist="38100" dir="2700000" algn="tl">
                    <a:srgbClr val="000000">
                      <a:alpha val="43137"/>
                    </a:srgbClr>
                  </a:outerShdw>
                </a:effectLst>
              </a:rPr>
              <a:t>Project Overview </a:t>
            </a:r>
            <a:endParaRPr lang="en-US" sz="2800" i="1" u="sng" dirty="0">
              <a:effectLst>
                <a:outerShdw blurRad="38100" dist="38100" dir="2700000" algn="tl">
                  <a:srgbClr val="000000">
                    <a:alpha val="43137"/>
                  </a:srgbClr>
                </a:outerShdw>
              </a:effectLst>
            </a:endParaRPr>
          </a:p>
        </p:txBody>
      </p:sp>
      <p:sp>
        <p:nvSpPr>
          <p:cNvPr id="7" name="TextBox 6"/>
          <p:cNvSpPr txBox="1"/>
          <p:nvPr/>
        </p:nvSpPr>
        <p:spPr>
          <a:xfrm>
            <a:off x="228600" y="1384280"/>
            <a:ext cx="8763000" cy="4893647"/>
          </a:xfrm>
          <a:prstGeom prst="rect">
            <a:avLst/>
          </a:prstGeom>
          <a:noFill/>
        </p:spPr>
        <p:txBody>
          <a:bodyPr wrap="square" rtlCol="0">
            <a:spAutoFit/>
          </a:bodyPr>
          <a:lstStyle/>
          <a:p>
            <a:pPr>
              <a:buBlip>
                <a:blip r:embed="rId2"/>
              </a:buBlip>
            </a:pPr>
            <a:r>
              <a:rPr lang="en-US" sz="2400" i="1" dirty="0"/>
              <a:t>Tasty Treats Corporation </a:t>
            </a:r>
            <a:r>
              <a:rPr lang="en-US" sz="2400" i="1" dirty="0" smtClean="0"/>
              <a:t>originally </a:t>
            </a:r>
            <a:r>
              <a:rPr lang="en-US" sz="2400" i="1" dirty="0"/>
              <a:t>contacted SPE consulting upon being acquired by Royal Foods. </a:t>
            </a:r>
            <a:endParaRPr lang="en-US" sz="2400" i="1" dirty="0" smtClean="0"/>
          </a:p>
          <a:p>
            <a:pPr>
              <a:buBlip>
                <a:blip r:embed="rId2"/>
              </a:buBlip>
            </a:pPr>
            <a:endParaRPr lang="en-US" sz="2400" i="1" dirty="0" smtClean="0"/>
          </a:p>
          <a:p>
            <a:pPr>
              <a:buBlip>
                <a:blip r:embed="rId2"/>
              </a:buBlip>
            </a:pPr>
            <a:r>
              <a:rPr lang="en-US" sz="2400" i="1" dirty="0" smtClean="0"/>
              <a:t>Royal </a:t>
            </a:r>
            <a:r>
              <a:rPr lang="en-US" sz="2400" i="1" dirty="0"/>
              <a:t>foods was focused on understanding TTC’s operations by taking a </a:t>
            </a:r>
            <a:r>
              <a:rPr lang="en-US" sz="2400" i="1" dirty="0" smtClean="0"/>
              <a:t>hands off </a:t>
            </a:r>
            <a:r>
              <a:rPr lang="en-US" sz="2400" i="1" dirty="0"/>
              <a:t>approach. </a:t>
            </a:r>
            <a:endParaRPr lang="en-US" sz="2400" i="1" dirty="0" smtClean="0"/>
          </a:p>
          <a:p>
            <a:pPr>
              <a:buBlip>
                <a:blip r:embed="rId2"/>
              </a:buBlip>
            </a:pPr>
            <a:endParaRPr lang="en-US" sz="2400" i="1" dirty="0" smtClean="0"/>
          </a:p>
          <a:p>
            <a:pPr>
              <a:buBlip>
                <a:blip r:embed="rId2"/>
              </a:buBlip>
            </a:pPr>
            <a:r>
              <a:rPr lang="en-US" sz="2400" i="1" dirty="0" smtClean="0"/>
              <a:t>Royal </a:t>
            </a:r>
            <a:r>
              <a:rPr lang="en-US" sz="2400" i="1" dirty="0"/>
              <a:t>Foods has been anxiously waiting to accelerate its return on </a:t>
            </a:r>
            <a:r>
              <a:rPr lang="en-US" sz="2400" i="1" dirty="0" smtClean="0"/>
              <a:t>investment.</a:t>
            </a:r>
          </a:p>
          <a:p>
            <a:pPr>
              <a:buBlip>
                <a:blip r:embed="rId2"/>
              </a:buBlip>
            </a:pPr>
            <a:endParaRPr lang="en-US" sz="2400" i="1" dirty="0" smtClean="0"/>
          </a:p>
          <a:p>
            <a:pPr>
              <a:buBlip>
                <a:blip r:embed="rId2"/>
              </a:buBlip>
            </a:pPr>
            <a:r>
              <a:rPr lang="en-US" sz="2400" i="1" dirty="0" smtClean="0"/>
              <a:t>Royal Foods </a:t>
            </a:r>
            <a:r>
              <a:rPr lang="en-US" sz="2400" i="1" dirty="0"/>
              <a:t>wished to prepare the label for a national scale and introduce their company to the American market.  </a:t>
            </a:r>
            <a:endParaRPr lang="en-US" sz="2400" dirty="0"/>
          </a:p>
          <a:p>
            <a:endParaRPr lang="en-US" sz="2400" dirty="0"/>
          </a:p>
        </p:txBody>
      </p:sp>
      <p:grpSp>
        <p:nvGrpSpPr>
          <p:cNvPr id="8" name="Group 2"/>
          <p:cNvGrpSpPr>
            <a:grpSpLocks/>
          </p:cNvGrpSpPr>
          <p:nvPr/>
        </p:nvGrpSpPr>
        <p:grpSpPr bwMode="auto">
          <a:xfrm>
            <a:off x="8458200" y="0"/>
            <a:ext cx="1122362" cy="868362"/>
            <a:chOff x="109787625" y="109873897"/>
            <a:chExt cx="1122775" cy="869103"/>
          </a:xfrm>
        </p:grpSpPr>
        <p:pic>
          <p:nvPicPr>
            <p:cNvPr id="9"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10"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76200"/>
            <a:ext cx="7772400" cy="1199704"/>
          </a:xfrm>
        </p:spPr>
        <p:txBody>
          <a:bodyPr>
            <a:normAutofit/>
          </a:bodyPr>
          <a:lstStyle/>
          <a:p>
            <a:r>
              <a:rPr lang="en-US" sz="2800" i="1" u="sng" dirty="0" smtClean="0">
                <a:solidFill>
                  <a:schemeClr val="tx1"/>
                </a:solidFill>
                <a:effectLst>
                  <a:outerShdw blurRad="38100" dist="38100" dir="2700000" algn="tl">
                    <a:srgbClr val="000000">
                      <a:alpha val="43137"/>
                    </a:srgbClr>
                  </a:outerShdw>
                </a:effectLst>
              </a:rPr>
              <a:t>Tasty Treats Corporation Objectives</a:t>
            </a:r>
            <a:endParaRPr lang="en-US" sz="2800" i="1" u="sng"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304800" y="874216"/>
            <a:ext cx="6705600" cy="4154984"/>
          </a:xfrm>
          <a:prstGeom prst="rect">
            <a:avLst/>
          </a:prstGeom>
          <a:noFill/>
        </p:spPr>
        <p:txBody>
          <a:bodyPr wrap="square" rtlCol="0">
            <a:spAutoFit/>
          </a:bodyPr>
          <a:lstStyle/>
          <a:p>
            <a:pPr>
              <a:buBlip>
                <a:blip r:embed="rId2"/>
              </a:buBlip>
            </a:pPr>
            <a:r>
              <a:rPr lang="en-US" sz="2400" i="1" dirty="0" smtClean="0"/>
              <a:t>Implement </a:t>
            </a:r>
            <a:r>
              <a:rPr lang="en-US" sz="2400" i="1" dirty="0"/>
              <a:t>a multi-tier application which would facilitate customer relationship management for its multiple sales channels and operations.  </a:t>
            </a:r>
            <a:endParaRPr lang="en-US" sz="2400" i="1" dirty="0" smtClean="0"/>
          </a:p>
          <a:p>
            <a:endParaRPr lang="en-US" sz="2400" i="1" dirty="0" smtClean="0"/>
          </a:p>
          <a:p>
            <a:pPr>
              <a:buBlip>
                <a:blip r:embed="rId2"/>
              </a:buBlip>
            </a:pPr>
            <a:r>
              <a:rPr lang="en-US" sz="2400" i="1" dirty="0" smtClean="0"/>
              <a:t>To </a:t>
            </a:r>
            <a:r>
              <a:rPr lang="en-US" sz="2400" i="1" dirty="0"/>
              <a:t>comply with emerging European regulations </a:t>
            </a:r>
            <a:endParaRPr lang="en-US" sz="2400" i="1" dirty="0" smtClean="0"/>
          </a:p>
          <a:p>
            <a:pPr>
              <a:buBlip>
                <a:blip r:embed="rId2"/>
              </a:buBlip>
            </a:pPr>
            <a:endParaRPr lang="en-US" sz="2400" i="1" dirty="0" smtClean="0"/>
          </a:p>
          <a:p>
            <a:pPr>
              <a:buBlip>
                <a:blip r:embed="rId2"/>
              </a:buBlip>
            </a:pPr>
            <a:r>
              <a:rPr lang="en-US" sz="2400" i="1" dirty="0" smtClean="0"/>
              <a:t> </a:t>
            </a:r>
            <a:r>
              <a:rPr lang="en-US" sz="2400" i="1" dirty="0"/>
              <a:t>C</a:t>
            </a:r>
            <a:r>
              <a:rPr lang="en-US" sz="2400" i="1" dirty="0" smtClean="0"/>
              <a:t>reate </a:t>
            </a:r>
            <a:r>
              <a:rPr lang="en-US" sz="2400" i="1" dirty="0"/>
              <a:t>daily automated reports for Royal Foods business intelligence systems.</a:t>
            </a:r>
            <a:r>
              <a:rPr lang="en-US" sz="2400" dirty="0"/>
              <a:t/>
            </a:r>
            <a:br>
              <a:rPr lang="en-US" sz="2400" dirty="0"/>
            </a:br>
            <a:endParaRPr lang="en-US" sz="2400" dirty="0"/>
          </a:p>
        </p:txBody>
      </p:sp>
      <p:grpSp>
        <p:nvGrpSpPr>
          <p:cNvPr id="6" name="Group 2"/>
          <p:cNvGrpSpPr>
            <a:grpSpLocks/>
          </p:cNvGrpSpPr>
          <p:nvPr/>
        </p:nvGrpSpPr>
        <p:grpSpPr bwMode="auto">
          <a:xfrm>
            <a:off x="8458200" y="0"/>
            <a:ext cx="1122362" cy="868362"/>
            <a:chOff x="109787625" y="109873897"/>
            <a:chExt cx="1122775" cy="869103"/>
          </a:xfrm>
        </p:grpSpPr>
        <p:pic>
          <p:nvPicPr>
            <p:cNvPr id="7"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8"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Autofit/>
          </a:bodyPr>
          <a:lstStyle/>
          <a:p>
            <a:pPr>
              <a:buBlip>
                <a:blip r:embed="rId2"/>
              </a:buBlip>
            </a:pPr>
            <a:r>
              <a:rPr lang="en-US" sz="2400" i="1" dirty="0" smtClean="0"/>
              <a:t>CRM application appropriate for SMB market </a:t>
            </a:r>
          </a:p>
          <a:p>
            <a:pPr lvl="1">
              <a:buBlip>
                <a:blip r:embed="rId2"/>
              </a:buBlip>
            </a:pPr>
            <a:r>
              <a:rPr lang="en-US" sz="2400" i="1" dirty="0" smtClean="0"/>
              <a:t>TTC’s sales team</a:t>
            </a:r>
          </a:p>
          <a:p>
            <a:pPr lvl="1">
              <a:buNone/>
            </a:pPr>
            <a:endParaRPr lang="en-US" sz="2400" i="1" dirty="0" smtClean="0"/>
          </a:p>
          <a:p>
            <a:pPr>
              <a:buBlip>
                <a:blip r:embed="rId2"/>
              </a:buBlip>
            </a:pPr>
            <a:r>
              <a:rPr lang="en-US" sz="2400" i="1" dirty="0" smtClean="0"/>
              <a:t>Run inside a firewall </a:t>
            </a:r>
          </a:p>
          <a:p>
            <a:pPr lvl="1">
              <a:buBlip>
                <a:blip r:embed="rId2"/>
              </a:buBlip>
            </a:pPr>
            <a:r>
              <a:rPr lang="en-US" sz="2400" i="1" dirty="0" smtClean="0"/>
              <a:t>Sensitive customer data</a:t>
            </a:r>
          </a:p>
          <a:p>
            <a:pPr lvl="1">
              <a:buNone/>
            </a:pPr>
            <a:endParaRPr lang="en-US" sz="2400" i="1" dirty="0" smtClean="0"/>
          </a:p>
          <a:p>
            <a:pPr>
              <a:buBlip>
                <a:blip r:embed="rId2"/>
              </a:buBlip>
            </a:pPr>
            <a:r>
              <a:rPr lang="en-US" sz="2400" i="1" dirty="0" smtClean="0"/>
              <a:t>Integrate with Microsoft Exchange/Outlook</a:t>
            </a:r>
          </a:p>
          <a:p>
            <a:pPr>
              <a:buBlip>
                <a:blip r:embed="rId2"/>
              </a:buBlip>
            </a:pPr>
            <a:endParaRPr lang="en-US" sz="2400" i="1" dirty="0" smtClean="0"/>
          </a:p>
          <a:p>
            <a:pPr>
              <a:buBlip>
                <a:blip r:embed="rId2"/>
              </a:buBlip>
            </a:pPr>
            <a:r>
              <a:rPr lang="en-US" sz="2400" i="1" dirty="0" smtClean="0"/>
              <a:t>Facilitate mobile access for TTC’s sales team</a:t>
            </a:r>
          </a:p>
          <a:p>
            <a:pPr>
              <a:buBlip>
                <a:blip r:embed="rId2"/>
              </a:buBlip>
            </a:pPr>
            <a:endParaRPr lang="en-US" sz="2400" i="1" dirty="0" smtClean="0"/>
          </a:p>
          <a:p>
            <a:pPr>
              <a:buBlip>
                <a:blip r:embed="rId2"/>
              </a:buBlip>
            </a:pPr>
            <a:r>
              <a:rPr lang="en-US" sz="2400" i="1" dirty="0" smtClean="0"/>
              <a:t>Reporting functionalities and forecasting</a:t>
            </a:r>
          </a:p>
          <a:p>
            <a:pPr>
              <a:buNone/>
            </a:pPr>
            <a:endParaRPr lang="en-US" sz="2400" i="1" dirty="0" smtClean="0"/>
          </a:p>
        </p:txBody>
      </p:sp>
      <p:sp>
        <p:nvSpPr>
          <p:cNvPr id="3" name="Title 2"/>
          <p:cNvSpPr>
            <a:spLocks noGrp="1"/>
          </p:cNvSpPr>
          <p:nvPr>
            <p:ph type="title"/>
          </p:nvPr>
        </p:nvSpPr>
        <p:spPr>
          <a:xfrm>
            <a:off x="457200" y="-76200"/>
            <a:ext cx="8229600" cy="1143000"/>
          </a:xfrm>
        </p:spPr>
        <p:txBody>
          <a:bodyPr>
            <a:normAutofit/>
          </a:bodyPr>
          <a:lstStyle/>
          <a:p>
            <a:pPr algn="ctr"/>
            <a:r>
              <a:rPr lang="en-US" sz="2800" b="0" i="1" u="sng" dirty="0" smtClean="0">
                <a:solidFill>
                  <a:schemeClr val="tx1"/>
                </a:solidFill>
              </a:rPr>
              <a:t>Workstream I:CRM</a:t>
            </a:r>
            <a:endParaRPr lang="en-US" sz="2800" b="0" i="1" u="sng" dirty="0">
              <a:solidFill>
                <a:schemeClr val="tx1"/>
              </a:solidFill>
            </a:endParaRPr>
          </a:p>
        </p:txBody>
      </p:sp>
      <p:grpSp>
        <p:nvGrpSpPr>
          <p:cNvPr id="5" name="Group 2"/>
          <p:cNvGrpSpPr>
            <a:grpSpLocks/>
          </p:cNvGrpSpPr>
          <p:nvPr/>
        </p:nvGrpSpPr>
        <p:grpSpPr bwMode="auto">
          <a:xfrm>
            <a:off x="8458200" y="0"/>
            <a:ext cx="1122362" cy="868362"/>
            <a:chOff x="109787625" y="109873897"/>
            <a:chExt cx="1122775" cy="869103"/>
          </a:xfrm>
        </p:grpSpPr>
        <p:pic>
          <p:nvPicPr>
            <p:cNvPr id="6"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7"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229600" cy="5321491"/>
          </a:xfrm>
        </p:spPr>
        <p:txBody>
          <a:bodyPr>
            <a:normAutofit/>
          </a:bodyPr>
          <a:lstStyle/>
          <a:p>
            <a:pPr>
              <a:buBlip>
                <a:blip r:embed="rId2"/>
              </a:buBlip>
            </a:pPr>
            <a:r>
              <a:rPr lang="en-US" sz="2400" i="1" dirty="0" smtClean="0"/>
              <a:t>Equipping the Sales team with the right tools they need to be effective in the field</a:t>
            </a:r>
          </a:p>
          <a:p>
            <a:pPr>
              <a:buNone/>
            </a:pPr>
            <a:endParaRPr lang="en-US" sz="2400" i="1" dirty="0" smtClean="0"/>
          </a:p>
          <a:p>
            <a:pPr>
              <a:buBlip>
                <a:blip r:embed="rId2"/>
              </a:buBlip>
            </a:pPr>
            <a:r>
              <a:rPr lang="en-US" sz="2400" i="1" dirty="0" smtClean="0"/>
              <a:t>SalesForce CRM </a:t>
            </a:r>
          </a:p>
          <a:p>
            <a:pPr lvl="2">
              <a:buBlip>
                <a:blip r:embed="rId2"/>
              </a:buBlip>
            </a:pPr>
            <a:r>
              <a:rPr lang="en-US" sz="2400" i="1" dirty="0" smtClean="0"/>
              <a:t>Cloud Computing, information accessibility anywhere in the world </a:t>
            </a:r>
          </a:p>
          <a:p>
            <a:pPr lvl="2">
              <a:buBlip>
                <a:blip r:embed="rId2"/>
              </a:buBlip>
            </a:pPr>
            <a:r>
              <a:rPr lang="en-US" sz="2400" i="1" dirty="0" smtClean="0"/>
              <a:t>Secure, IP verification, multiple layers of security</a:t>
            </a:r>
          </a:p>
          <a:p>
            <a:pPr lvl="2">
              <a:buBlip>
                <a:blip r:embed="rId2"/>
              </a:buBlip>
            </a:pPr>
            <a:r>
              <a:rPr lang="en-US" sz="2400" i="1" dirty="0" smtClean="0"/>
              <a:t>Forecasting, custom dashboard</a:t>
            </a:r>
          </a:p>
          <a:p>
            <a:pPr lvl="2">
              <a:buBlip>
                <a:blip r:embed="rId2"/>
              </a:buBlip>
            </a:pPr>
            <a:r>
              <a:rPr lang="en-US" sz="2400" i="1" dirty="0" smtClean="0"/>
              <a:t>Contacts, Lead tracking</a:t>
            </a:r>
          </a:p>
          <a:p>
            <a:pPr lvl="2">
              <a:buBlip>
                <a:blip r:embed="rId2"/>
              </a:buBlip>
            </a:pPr>
            <a:r>
              <a:rPr lang="en-US" sz="2400" i="1" dirty="0" smtClean="0"/>
              <a:t>Mobile Platform, iPhone with SF software app</a:t>
            </a:r>
          </a:p>
          <a:p>
            <a:pPr lvl="2">
              <a:buBlip>
                <a:blip r:embed="rId2"/>
              </a:buBlip>
            </a:pPr>
            <a:r>
              <a:rPr lang="en-US" sz="2400" i="1" dirty="0" smtClean="0"/>
              <a:t>MS Exchange for Outlook sync</a:t>
            </a:r>
          </a:p>
        </p:txBody>
      </p:sp>
      <p:sp>
        <p:nvSpPr>
          <p:cNvPr id="3" name="Title 2"/>
          <p:cNvSpPr>
            <a:spLocks noGrp="1"/>
          </p:cNvSpPr>
          <p:nvPr>
            <p:ph type="title"/>
          </p:nvPr>
        </p:nvSpPr>
        <p:spPr>
          <a:xfrm>
            <a:off x="1752600" y="-152400"/>
            <a:ext cx="8229600" cy="1143000"/>
          </a:xfrm>
        </p:spPr>
        <p:txBody>
          <a:bodyPr>
            <a:noAutofit/>
          </a:bodyPr>
          <a:lstStyle/>
          <a:p>
            <a:r>
              <a:rPr lang="en-US" sz="2800" i="1" u="sng" dirty="0" smtClean="0">
                <a:solidFill>
                  <a:schemeClr val="tx1"/>
                </a:solidFill>
              </a:rPr>
              <a:t>Workstream I CRM Solutions</a:t>
            </a:r>
            <a:endParaRPr lang="en-US" sz="2800" i="1" u="sng" dirty="0">
              <a:solidFill>
                <a:schemeClr val="tx1"/>
              </a:solidFill>
            </a:endParaRPr>
          </a:p>
        </p:txBody>
      </p:sp>
      <p:grpSp>
        <p:nvGrpSpPr>
          <p:cNvPr id="4" name="Group 2"/>
          <p:cNvGrpSpPr>
            <a:grpSpLocks/>
          </p:cNvGrpSpPr>
          <p:nvPr/>
        </p:nvGrpSpPr>
        <p:grpSpPr bwMode="auto">
          <a:xfrm>
            <a:off x="8458200" y="0"/>
            <a:ext cx="1122362" cy="868362"/>
            <a:chOff x="109787625" y="109873897"/>
            <a:chExt cx="1122775" cy="869103"/>
          </a:xfrm>
        </p:grpSpPr>
        <p:pic>
          <p:nvPicPr>
            <p:cNvPr id="5" name="Picture 3"/>
            <p:cNvPicPr>
              <a:picLocks noChangeAspect="1" noChangeArrowheads="1"/>
            </p:cNvPicPr>
            <p:nvPr/>
          </p:nvPicPr>
          <p:blipFill>
            <a:blip r:embed="rId3"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6"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pic>
        <p:nvPicPr>
          <p:cNvPr id="8" name="Picture 2" descr="http://www.any-video-converter.com/ipod-video-converter/image/iphone.jpg"/>
          <p:cNvPicPr>
            <a:picLocks noChangeAspect="1" noChangeArrowheads="1"/>
          </p:cNvPicPr>
          <p:nvPr/>
        </p:nvPicPr>
        <p:blipFill>
          <a:blip r:embed="rId4" cstate="print"/>
          <a:srcRect/>
          <a:stretch>
            <a:fillRect/>
          </a:stretch>
        </p:blipFill>
        <p:spPr bwMode="auto">
          <a:xfrm>
            <a:off x="6963687" y="2819400"/>
            <a:ext cx="2180313" cy="1905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cstate="print"/>
          <a:srcRect/>
          <a:stretch>
            <a:fillRect/>
          </a:stretch>
        </p:blipFill>
        <p:spPr bwMode="auto">
          <a:xfrm>
            <a:off x="4762" y="0"/>
            <a:ext cx="9134475" cy="6857999"/>
          </a:xfrm>
          <a:prstGeom prst="rect">
            <a:avLst/>
          </a:prstGeom>
          <a:noFill/>
          <a:ln w="9525">
            <a:solidFill>
              <a:schemeClr val="bg1">
                <a:lumMod val="65000"/>
              </a:schemeClr>
            </a:solid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p:nvPr/>
        </p:nvPicPr>
        <p:blipFill>
          <a:blip r:embed="rId2" cstate="print"/>
          <a:srcRect/>
          <a:stretch>
            <a:fillRect/>
          </a:stretch>
        </p:blipFill>
        <p:spPr bwMode="auto">
          <a:xfrm>
            <a:off x="4762" y="0"/>
            <a:ext cx="9134475" cy="6858000"/>
          </a:xfrm>
          <a:prstGeom prst="rect">
            <a:avLst/>
          </a:prstGeom>
          <a:noFill/>
          <a:ln w="9525">
            <a:solidFill>
              <a:schemeClr val="bg1">
                <a:lumMod val="65000"/>
              </a:schemeClr>
            </a:solidFill>
            <a:miter lim="800000"/>
            <a:headEnd/>
            <a:tailEnd/>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6858000"/>
          </a:xfrm>
          <a:prstGeom prst="rect">
            <a:avLst/>
          </a:prstGeom>
          <a:noFill/>
          <a:ln w="9525">
            <a:solidFill>
              <a:schemeClr val="bg1">
                <a:lumMod val="65000"/>
              </a:schemeClr>
            </a:solidFill>
            <a:miter lim="800000"/>
            <a:headEnd/>
            <a:tailEnd/>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762000"/>
            <a:ext cx="8229600" cy="5791200"/>
          </a:xfrm>
        </p:spPr>
        <p:txBody>
          <a:bodyPr>
            <a:normAutofit/>
          </a:bodyPr>
          <a:lstStyle/>
          <a:p>
            <a:pPr lvl="3">
              <a:buBlip>
                <a:blip r:embed="rId2"/>
              </a:buBlip>
            </a:pPr>
            <a:r>
              <a:rPr lang="en-US" sz="2400" i="1" dirty="0" smtClean="0"/>
              <a:t>SalesForce App Exchange</a:t>
            </a:r>
          </a:p>
          <a:p>
            <a:pPr lvl="3">
              <a:buBlip>
                <a:blip r:embed="rId2"/>
              </a:buBlip>
            </a:pPr>
            <a:r>
              <a:rPr lang="en-US" sz="2400" i="1" dirty="0" smtClean="0"/>
              <a:t>3</a:t>
            </a:r>
            <a:r>
              <a:rPr lang="en-US" sz="2400" i="1" baseline="30000" dirty="0" smtClean="0"/>
              <a:t>rd</a:t>
            </a:r>
            <a:r>
              <a:rPr lang="en-US" sz="2400" i="1" dirty="0" smtClean="0"/>
              <a:t> party applications just like the App Store</a:t>
            </a:r>
          </a:p>
          <a:p>
            <a:pPr lvl="3">
              <a:buBlip>
                <a:blip r:embed="rId2"/>
              </a:buBlip>
            </a:pPr>
            <a:endParaRPr lang="en-US" sz="2400" i="1" dirty="0" smtClean="0"/>
          </a:p>
          <a:p>
            <a:pPr lvl="3">
              <a:buBlip>
                <a:blip r:embed="rId2"/>
              </a:buBlip>
            </a:pPr>
            <a:endParaRPr lang="en-US" sz="2400" i="1" dirty="0" smtClean="0"/>
          </a:p>
          <a:p>
            <a:pPr lvl="3">
              <a:buNone/>
            </a:pPr>
            <a:endParaRPr lang="en-US" sz="2400" i="1" dirty="0" smtClean="0"/>
          </a:p>
          <a:p>
            <a:pPr lvl="3">
              <a:buNone/>
            </a:pPr>
            <a:endParaRPr lang="en-US" sz="2400" i="1" dirty="0" smtClean="0"/>
          </a:p>
          <a:p>
            <a:pPr lvl="3">
              <a:buBlip>
                <a:blip r:embed="rId2"/>
              </a:buBlip>
            </a:pPr>
            <a:endParaRPr lang="en-US" sz="2400" i="1" dirty="0" smtClean="0"/>
          </a:p>
          <a:p>
            <a:pPr lvl="3">
              <a:buNone/>
            </a:pPr>
            <a:endParaRPr lang="en-US" sz="2400" i="1" dirty="0" smtClean="0"/>
          </a:p>
          <a:p>
            <a:pPr lvl="3">
              <a:buBlip>
                <a:blip r:embed="rId2"/>
              </a:buBlip>
            </a:pPr>
            <a:endParaRPr lang="en-US" sz="2400" i="1" dirty="0" smtClean="0"/>
          </a:p>
          <a:p>
            <a:pPr>
              <a:buNone/>
            </a:pPr>
            <a:endParaRPr lang="en-US" sz="2400" i="1" dirty="0"/>
          </a:p>
        </p:txBody>
      </p:sp>
      <p:sp>
        <p:nvSpPr>
          <p:cNvPr id="3" name="Title 2"/>
          <p:cNvSpPr>
            <a:spLocks noGrp="1"/>
          </p:cNvSpPr>
          <p:nvPr>
            <p:ph type="title"/>
          </p:nvPr>
        </p:nvSpPr>
        <p:spPr>
          <a:xfrm>
            <a:off x="1447800" y="-152400"/>
            <a:ext cx="8229600" cy="1143000"/>
          </a:xfrm>
        </p:spPr>
        <p:txBody>
          <a:bodyPr>
            <a:normAutofit/>
          </a:bodyPr>
          <a:lstStyle/>
          <a:p>
            <a:r>
              <a:rPr lang="en-US" sz="2800" i="1" u="sng" dirty="0" smtClean="0">
                <a:solidFill>
                  <a:schemeClr val="tx1"/>
                </a:solidFill>
              </a:rPr>
              <a:t>Workstream I CRM Solutions</a:t>
            </a:r>
            <a:endParaRPr lang="en-US" sz="2800" i="1" u="sng" dirty="0"/>
          </a:p>
        </p:txBody>
      </p:sp>
      <p:pic>
        <p:nvPicPr>
          <p:cNvPr id="4" name="Picture 2"/>
          <p:cNvPicPr>
            <a:picLocks noChangeAspect="1" noChangeArrowheads="1"/>
          </p:cNvPicPr>
          <p:nvPr/>
        </p:nvPicPr>
        <p:blipFill>
          <a:blip r:embed="rId3" cstate="print"/>
          <a:srcRect/>
          <a:stretch>
            <a:fillRect/>
          </a:stretch>
        </p:blipFill>
        <p:spPr bwMode="auto">
          <a:xfrm>
            <a:off x="6248400" y="1676400"/>
            <a:ext cx="2274253" cy="2291072"/>
          </a:xfrm>
          <a:prstGeom prst="rect">
            <a:avLst/>
          </a:prstGeom>
          <a:noFill/>
          <a:ln w="9525">
            <a:noFill/>
            <a:miter lim="800000"/>
            <a:headEnd/>
            <a:tailEnd/>
          </a:ln>
          <a:effectLst/>
        </p:spPr>
      </p:pic>
      <p:sp>
        <p:nvSpPr>
          <p:cNvPr id="5" name="Rectangle 4"/>
          <p:cNvSpPr/>
          <p:nvPr/>
        </p:nvSpPr>
        <p:spPr>
          <a:xfrm>
            <a:off x="685800" y="3810000"/>
            <a:ext cx="8458200" cy="1569660"/>
          </a:xfrm>
          <a:prstGeom prst="rect">
            <a:avLst/>
          </a:prstGeom>
        </p:spPr>
        <p:txBody>
          <a:bodyPr wrap="square">
            <a:spAutoFit/>
          </a:bodyPr>
          <a:lstStyle/>
          <a:p>
            <a:pPr lvl="3">
              <a:buBlip>
                <a:blip r:embed="rId2"/>
              </a:buBlip>
            </a:pPr>
            <a:r>
              <a:rPr lang="en-US" sz="2400" i="1" dirty="0" smtClean="0"/>
              <a:t>V2i- Voice2Insight</a:t>
            </a:r>
          </a:p>
          <a:p>
            <a:pPr lvl="3">
              <a:buBlip>
                <a:blip r:embed="rId2"/>
              </a:buBlip>
            </a:pPr>
            <a:r>
              <a:rPr lang="en-US" sz="2400" i="1" dirty="0" smtClean="0"/>
              <a:t>App lets you update your SalesForce contacts and leads on the go, wirelessly from your phone, anywhere in the world</a:t>
            </a:r>
          </a:p>
        </p:txBody>
      </p:sp>
      <p:pic>
        <p:nvPicPr>
          <p:cNvPr id="6" name="Picture 5"/>
          <p:cNvPicPr>
            <a:picLocks noChangeAspect="1" noChangeArrowheads="1"/>
          </p:cNvPicPr>
          <p:nvPr/>
        </p:nvPicPr>
        <p:blipFill>
          <a:blip r:embed="rId4" cstate="print"/>
          <a:srcRect/>
          <a:stretch>
            <a:fillRect/>
          </a:stretch>
        </p:blipFill>
        <p:spPr bwMode="auto">
          <a:xfrm>
            <a:off x="4495800" y="5366072"/>
            <a:ext cx="3882705" cy="1263328"/>
          </a:xfrm>
          <a:prstGeom prst="rect">
            <a:avLst/>
          </a:prstGeom>
          <a:noFill/>
          <a:ln w="9525">
            <a:noFill/>
            <a:miter lim="800000"/>
            <a:headEnd/>
            <a:tailEnd/>
          </a:ln>
        </p:spPr>
      </p:pic>
      <p:grpSp>
        <p:nvGrpSpPr>
          <p:cNvPr id="7" name="Group 2"/>
          <p:cNvGrpSpPr>
            <a:grpSpLocks/>
          </p:cNvGrpSpPr>
          <p:nvPr/>
        </p:nvGrpSpPr>
        <p:grpSpPr bwMode="auto">
          <a:xfrm>
            <a:off x="8458200" y="0"/>
            <a:ext cx="1122362" cy="868362"/>
            <a:chOff x="109787625" y="109873897"/>
            <a:chExt cx="1122775" cy="869103"/>
          </a:xfrm>
        </p:grpSpPr>
        <p:pic>
          <p:nvPicPr>
            <p:cNvPr id="8" name="Picture 3"/>
            <p:cNvPicPr>
              <a:picLocks noChangeAspect="1" noChangeArrowheads="1"/>
            </p:cNvPicPr>
            <p:nvPr/>
          </p:nvPicPr>
          <p:blipFill>
            <a:blip r:embed="rId5" cstate="print"/>
            <a:srcRect/>
            <a:stretch>
              <a:fillRect/>
            </a:stretch>
          </p:blipFill>
          <p:spPr bwMode="auto">
            <a:xfrm>
              <a:off x="109887804" y="109873897"/>
              <a:ext cx="585267" cy="603556"/>
            </a:xfrm>
            <a:prstGeom prst="rect">
              <a:avLst/>
            </a:prstGeom>
            <a:noFill/>
            <a:ln w="9525" algn="in">
              <a:noFill/>
              <a:miter lim="800000"/>
              <a:headEnd/>
              <a:tailEnd/>
            </a:ln>
            <a:effectLst/>
          </p:spPr>
        </p:pic>
        <p:sp>
          <p:nvSpPr>
            <p:cNvPr id="9" name="Text Box 4"/>
            <p:cNvSpPr txBox="1">
              <a:spLocks noChangeArrowheads="1"/>
            </p:cNvSpPr>
            <p:nvPr/>
          </p:nvSpPr>
          <p:spPr bwMode="auto">
            <a:xfrm>
              <a:off x="109787625" y="109998475"/>
              <a:ext cx="109475" cy="69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SPE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Text Box 5"/>
            <p:cNvSpPr txBox="1">
              <a:spLocks noChangeArrowheads="1"/>
            </p:cNvSpPr>
            <p:nvPr/>
          </p:nvSpPr>
          <p:spPr bwMode="auto">
            <a:xfrm>
              <a:off x="109967425" y="110457250"/>
              <a:ext cx="942975" cy="285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Times New Roman" pitchFamily="18" charset="0"/>
                </a:rPr>
                <a:t>Consulting</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432</TotalTime>
  <Words>736</Words>
  <Application>Microsoft Office PowerPoint</Application>
  <PresentationFormat>On-screen Show (4:3)</PresentationFormat>
  <Paragraphs>176</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Concourse</vt:lpstr>
      <vt:lpstr>Worksheet</vt:lpstr>
      <vt:lpstr>CRM LOGISTICS &amp; COMPLIANCE MANAGEMENT</vt:lpstr>
      <vt:lpstr>Slide 2</vt:lpstr>
      <vt:lpstr>Slide 3</vt:lpstr>
      <vt:lpstr>Workstream I:CRM</vt:lpstr>
      <vt:lpstr>Workstream I CRM Solutions</vt:lpstr>
      <vt:lpstr>Slide 6</vt:lpstr>
      <vt:lpstr>Slide 7</vt:lpstr>
      <vt:lpstr>Slide 8</vt:lpstr>
      <vt:lpstr>Workstream I CRM Solutions</vt:lpstr>
      <vt:lpstr>Workstream II: Logistics Management </vt:lpstr>
      <vt:lpstr>Workstream II: Logistics Management Solutions</vt:lpstr>
      <vt:lpstr>Slide 12</vt:lpstr>
      <vt:lpstr>Slide 13</vt:lpstr>
      <vt:lpstr>Slide 14</vt:lpstr>
      <vt:lpstr>Workstream III and outbound solutions</vt:lpstr>
      <vt:lpstr>Slide 16</vt:lpstr>
      <vt:lpstr>Slide 17</vt:lpstr>
      <vt:lpstr>Slide 18</vt:lpstr>
      <vt:lpstr>Lessons Learned</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 LOGISTICS &amp; COMPLIANCE MANAGEMENT</dc:title>
  <dc:creator>Noah A Halpert</dc:creator>
  <cp:lastModifiedBy>Noah A Halpert</cp:lastModifiedBy>
  <cp:revision>62</cp:revision>
  <dcterms:created xsi:type="dcterms:W3CDTF">2009-12-01T03:03:05Z</dcterms:created>
  <dcterms:modified xsi:type="dcterms:W3CDTF">2009-12-02T22:13:15Z</dcterms:modified>
</cp:coreProperties>
</file>